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6"/>
  </p:notesMasterIdLst>
  <p:handoutMasterIdLst>
    <p:handoutMasterId r:id="rId67"/>
  </p:handoutMasterIdLst>
  <p:sldIdLst>
    <p:sldId id="370" r:id="rId2"/>
    <p:sldId id="256" r:id="rId3"/>
    <p:sldId id="306" r:id="rId4"/>
    <p:sldId id="268" r:id="rId5"/>
    <p:sldId id="319" r:id="rId6"/>
    <p:sldId id="320" r:id="rId7"/>
    <p:sldId id="321" r:id="rId8"/>
    <p:sldId id="323" r:id="rId9"/>
    <p:sldId id="324" r:id="rId10"/>
    <p:sldId id="328" r:id="rId11"/>
    <p:sldId id="329" r:id="rId12"/>
    <p:sldId id="325" r:id="rId13"/>
    <p:sldId id="326" r:id="rId14"/>
    <p:sldId id="327" r:id="rId15"/>
    <p:sldId id="333" r:id="rId16"/>
    <p:sldId id="318" r:id="rId17"/>
    <p:sldId id="330" r:id="rId18"/>
    <p:sldId id="312" r:id="rId19"/>
    <p:sldId id="331" r:id="rId20"/>
    <p:sldId id="313" r:id="rId21"/>
    <p:sldId id="311" r:id="rId22"/>
    <p:sldId id="260" r:id="rId23"/>
    <p:sldId id="262" r:id="rId24"/>
    <p:sldId id="271" r:id="rId25"/>
    <p:sldId id="272" r:id="rId26"/>
    <p:sldId id="273" r:id="rId27"/>
    <p:sldId id="274" r:id="rId28"/>
    <p:sldId id="269" r:id="rId29"/>
    <p:sldId id="270" r:id="rId30"/>
    <p:sldId id="277" r:id="rId31"/>
    <p:sldId id="278" r:id="rId32"/>
    <p:sldId id="279" r:id="rId33"/>
    <p:sldId id="281" r:id="rId34"/>
    <p:sldId id="282" r:id="rId35"/>
    <p:sldId id="283" r:id="rId36"/>
    <p:sldId id="280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3" r:id="rId46"/>
    <p:sldId id="296" r:id="rId47"/>
    <p:sldId id="292" r:id="rId48"/>
    <p:sldId id="294" r:id="rId49"/>
    <p:sldId id="295" r:id="rId50"/>
    <p:sldId id="297" r:id="rId51"/>
    <p:sldId id="298" r:id="rId52"/>
    <p:sldId id="299" r:id="rId53"/>
    <p:sldId id="301" r:id="rId54"/>
    <p:sldId id="302" r:id="rId55"/>
    <p:sldId id="303" r:id="rId56"/>
    <p:sldId id="304" r:id="rId57"/>
    <p:sldId id="305" r:id="rId58"/>
    <p:sldId id="371" r:id="rId59"/>
    <p:sldId id="307" r:id="rId60"/>
    <p:sldId id="334" r:id="rId61"/>
    <p:sldId id="308" r:id="rId62"/>
    <p:sldId id="372" r:id="rId63"/>
    <p:sldId id="373" r:id="rId64"/>
    <p:sldId id="374" r:id="rId6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2F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56"/>
    <p:restoredTop sz="94786"/>
  </p:normalViewPr>
  <p:slideViewPr>
    <p:cSldViewPr snapToGrid="0" snapToObjects="1">
      <p:cViewPr varScale="1">
        <p:scale>
          <a:sx n="81" d="100"/>
          <a:sy n="81" d="100"/>
        </p:scale>
        <p:origin x="10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nb-NO"/>
              <a:t>Test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EA0E0-5F4F-224F-8FC5-8D79BB744AE0}" type="datetimeFigureOut">
              <a:rPr lang="nb-NO" smtClean="0"/>
              <a:t>16.09.2021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E2BDD6-576C-C74A-850D-5FCC2442C2B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1272326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nb-NO"/>
              <a:t>Test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2B4E0D-213B-E54F-8181-8E0C794D268F}" type="datetimeFigureOut">
              <a:rPr lang="nb-NO" smtClean="0"/>
              <a:t>16.09.2021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91656-71E2-F74B-986F-3962C1E85E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1017702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Kjetil</a:t>
            </a:r>
            <a:r>
              <a:rPr lang="en-US" dirty="0"/>
              <a:t> </a:t>
            </a:r>
            <a:r>
              <a:rPr lang="en-US" dirty="0" err="1"/>
              <a:t>Råen</a:t>
            </a:r>
            <a:r>
              <a:rPr lang="en-US" dirty="0"/>
              <a:t> </a:t>
            </a:r>
            <a:r>
              <a:rPr lang="en-US" dirty="0" err="1"/>
              <a:t>utviklet</a:t>
            </a:r>
            <a:r>
              <a:rPr lang="en-US" dirty="0"/>
              <a:t> </a:t>
            </a:r>
            <a:r>
              <a:rPr lang="en-US" dirty="0" err="1"/>
              <a:t>opplegget</a:t>
            </a:r>
            <a:r>
              <a:rPr lang="en-US" dirty="0"/>
              <a:t> – </a:t>
            </a:r>
            <a:r>
              <a:rPr lang="en-US" dirty="0" err="1"/>
              <a:t>jeg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arvet</a:t>
            </a:r>
            <a:r>
              <a:rPr lang="en-US" dirty="0"/>
              <a:t> det. (Han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fødselspermisjon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neste</a:t>
            </a:r>
            <a:r>
              <a:rPr lang="en-US" dirty="0"/>
              <a:t> uke)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55DA95-D44F-49BE-B665-8F49DA85F842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983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‘*’ used both for declaring</a:t>
            </a:r>
            <a:r>
              <a:rPr lang="en-US" baseline="0" dirty="0"/>
              <a:t> a pointer and dereferencing a pointer.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45815-CFEE-449E-9F4B-B0FCF605116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6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 has weird overloads of operators! Get used to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45815-CFEE-449E-9F4B-B0FCF605116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0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45815-CFEE-449E-9F4B-B0FCF605116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92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45815-CFEE-449E-9F4B-B0FCF605116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42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45815-CFEE-449E-9F4B-B0FCF605116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9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5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Åpningsside // rød med dek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ktangel 12"/>
          <p:cNvSpPr/>
          <p:nvPr userDrawn="1"/>
        </p:nvSpPr>
        <p:spPr>
          <a:xfrm>
            <a:off x="10402387" y="9028"/>
            <a:ext cx="1329070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9" name="Rettvinklet trekant 18"/>
          <p:cNvSpPr/>
          <p:nvPr userDrawn="1"/>
        </p:nvSpPr>
        <p:spPr>
          <a:xfrm rot="8100000">
            <a:off x="5010922" y="3609755"/>
            <a:ext cx="6507366" cy="6575758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24" name="Rettvinklet trekant 23"/>
          <p:cNvSpPr/>
          <p:nvPr userDrawn="1"/>
        </p:nvSpPr>
        <p:spPr>
          <a:xfrm rot="18900000">
            <a:off x="1686198" y="-1532932"/>
            <a:ext cx="2998903" cy="3001230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25" name="Rettvinklet trekant 24"/>
          <p:cNvSpPr/>
          <p:nvPr userDrawn="1"/>
        </p:nvSpPr>
        <p:spPr>
          <a:xfrm rot="18900000">
            <a:off x="4205237" y="-360344"/>
            <a:ext cx="1431177" cy="1431176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26" name="Rettvinklet trekant 25"/>
          <p:cNvSpPr/>
          <p:nvPr userDrawn="1"/>
        </p:nvSpPr>
        <p:spPr>
          <a:xfrm rot="18900000">
            <a:off x="8646348" y="1144304"/>
            <a:ext cx="270752" cy="270752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27" name="Rettvinklet trekant 26"/>
          <p:cNvSpPr/>
          <p:nvPr userDrawn="1"/>
        </p:nvSpPr>
        <p:spPr>
          <a:xfrm rot="8100000">
            <a:off x="8919" y="4941778"/>
            <a:ext cx="3879704" cy="387970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28" name="Rettvinklet trekant 27"/>
          <p:cNvSpPr/>
          <p:nvPr userDrawn="1"/>
        </p:nvSpPr>
        <p:spPr>
          <a:xfrm rot="18900000">
            <a:off x="9475614" y="1144304"/>
            <a:ext cx="270752" cy="270752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29" name="Rettvinklet trekant 28"/>
          <p:cNvSpPr/>
          <p:nvPr userDrawn="1"/>
        </p:nvSpPr>
        <p:spPr>
          <a:xfrm rot="18900000">
            <a:off x="10734380" y="1144304"/>
            <a:ext cx="270752" cy="270752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30" name="Bild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99815" y="2677659"/>
            <a:ext cx="3712520" cy="1502680"/>
          </a:xfrm>
          <a:prstGeom prst="rect">
            <a:avLst/>
          </a:prstGeom>
        </p:spPr>
      </p:pic>
      <p:sp>
        <p:nvSpPr>
          <p:cNvPr id="31" name="Rettvinklet trekant 30"/>
          <p:cNvSpPr/>
          <p:nvPr userDrawn="1"/>
        </p:nvSpPr>
        <p:spPr>
          <a:xfrm rot="5400000">
            <a:off x="7786" y="1357397"/>
            <a:ext cx="1201271" cy="120127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</p:spTree>
    <p:extLst>
      <p:ext uri="{BB962C8B-B14F-4D97-AF65-F5344CB8AC3E}">
        <p14:creationId xmlns:p14="http://schemas.microsoft.com/office/powerpoint/2010/main" val="205947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// Sort-hv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125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Åpningsside //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 userDrawn="1"/>
        </p:nvSpPr>
        <p:spPr>
          <a:xfrm>
            <a:off x="10272687" y="2"/>
            <a:ext cx="1635779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4" name="Bild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9740" y="2677660"/>
            <a:ext cx="3712520" cy="1502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//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306" y="6543163"/>
            <a:ext cx="4160640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12" name="Rektangel 11"/>
          <p:cNvSpPr/>
          <p:nvPr userDrawn="1"/>
        </p:nvSpPr>
        <p:spPr>
          <a:xfrm>
            <a:off x="10666376" y="2"/>
            <a:ext cx="1226834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13" name="Bild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3877" y="365584"/>
            <a:ext cx="854250" cy="37458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365308" y="2312991"/>
            <a:ext cx="11342819" cy="1822448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algn="l" fontAlgn="auto">
              <a:defRPr sz="44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 useBgFill="1"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65305" y="4228642"/>
            <a:ext cx="10294343" cy="1090610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97" indent="0" algn="ctr">
              <a:buNone/>
              <a:defRPr sz="2000"/>
            </a:lvl2pPr>
            <a:lvl3pPr marL="914395" indent="0" algn="ctr">
              <a:buNone/>
              <a:defRPr sz="1800"/>
            </a:lvl3pPr>
            <a:lvl4pPr marL="1371592" indent="0" algn="ctr">
              <a:buNone/>
              <a:defRPr sz="1600"/>
            </a:lvl4pPr>
            <a:lvl5pPr marL="1828789" indent="0" algn="ctr">
              <a:buNone/>
              <a:defRPr sz="1600"/>
            </a:lvl5pPr>
            <a:lvl6pPr marL="2285987" indent="0" algn="ctr">
              <a:buNone/>
              <a:defRPr sz="1600"/>
            </a:lvl6pPr>
            <a:lvl7pPr marL="2743184" indent="0" algn="ctr">
              <a:buNone/>
              <a:defRPr sz="1600"/>
            </a:lvl7pPr>
            <a:lvl8pPr marL="3200381" indent="0" algn="ctr">
              <a:buNone/>
              <a:defRPr sz="1600"/>
            </a:lvl8pPr>
            <a:lvl9pPr marL="365757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palte //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10666376" y="2"/>
            <a:ext cx="1226834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10" name="Bild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3877" y="365584"/>
            <a:ext cx="854250" cy="374580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748" y="654316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3603" y="349708"/>
            <a:ext cx="9754184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83602" y="1848467"/>
            <a:ext cx="11158475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0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r //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10"/>
          <p:cNvSpPr/>
          <p:nvPr userDrawn="1"/>
        </p:nvSpPr>
        <p:spPr>
          <a:xfrm>
            <a:off x="10666376" y="2"/>
            <a:ext cx="1226834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12" name="Bild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3877" y="365584"/>
            <a:ext cx="854250" cy="374580"/>
          </a:xfrm>
          <a:prstGeom prst="rect">
            <a:avLst/>
          </a:prstGeom>
        </p:spPr>
      </p:pic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748" y="654316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3602" y="349708"/>
            <a:ext cx="9906491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83602" y="1848467"/>
            <a:ext cx="5526394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2"/>
          </p:nvPr>
        </p:nvSpPr>
        <p:spPr>
          <a:xfrm>
            <a:off x="6181902" y="1848466"/>
            <a:ext cx="5526394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//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 userDrawn="1"/>
        </p:nvSpPr>
        <p:spPr>
          <a:xfrm>
            <a:off x="10666376" y="2"/>
            <a:ext cx="1226834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5" name="Bild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3877" y="365584"/>
            <a:ext cx="854250" cy="374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kløv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Bilde 2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5995" y="3428999"/>
            <a:ext cx="6316448" cy="3552999"/>
          </a:xfrm>
          <a:prstGeom prst="rect">
            <a:avLst/>
          </a:prstGeom>
        </p:spPr>
      </p:pic>
      <p:pic>
        <p:nvPicPr>
          <p:cNvPr id="40" name="Bilde 39"/>
          <p:cNvPicPr>
            <a:picLocks noChangeAspect="1"/>
          </p:cNvPicPr>
          <p:nvPr userDrawn="1"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8859445" y="3429000"/>
            <a:ext cx="3552998" cy="3552998"/>
          </a:xfrm>
          <a:prstGeom prst="rect">
            <a:avLst/>
          </a:prstGeom>
        </p:spPr>
      </p:pic>
      <p:pic>
        <p:nvPicPr>
          <p:cNvPr id="31" name="Bilde 3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096000" y="-128334"/>
            <a:ext cx="6324151" cy="3557334"/>
          </a:xfrm>
          <a:prstGeom prst="rect">
            <a:avLst/>
          </a:prstGeom>
        </p:spPr>
      </p:pic>
      <p:pic>
        <p:nvPicPr>
          <p:cNvPr id="39" name="Bilde 38"/>
          <p:cNvPicPr>
            <a:picLocks noChangeAspect="1"/>
          </p:cNvPicPr>
          <p:nvPr userDrawn="1"/>
        </p:nvPicPr>
        <p:blipFill>
          <a:blip r:embed="rId5">
            <a:alphaModFix amt="15000"/>
          </a:blip>
          <a:stretch>
            <a:fillRect/>
          </a:stretch>
        </p:blipFill>
        <p:spPr>
          <a:xfrm>
            <a:off x="5309967" y="-120865"/>
            <a:ext cx="7102476" cy="3551238"/>
          </a:xfrm>
          <a:prstGeom prst="rect">
            <a:avLst/>
          </a:prstGeom>
        </p:spPr>
      </p:pic>
      <p:pic>
        <p:nvPicPr>
          <p:cNvPr id="30" name="Bilde 2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228156" y="3428999"/>
            <a:ext cx="6324157" cy="3561839"/>
          </a:xfrm>
          <a:prstGeom prst="rect">
            <a:avLst/>
          </a:prstGeom>
        </p:spPr>
      </p:pic>
      <p:pic>
        <p:nvPicPr>
          <p:cNvPr id="38" name="Bilde 37"/>
          <p:cNvPicPr>
            <a:picLocks noChangeAspect="1"/>
          </p:cNvPicPr>
          <p:nvPr userDrawn="1"/>
        </p:nvPicPr>
        <p:blipFill>
          <a:blip r:embed="rId7">
            <a:alphaModFix amt="15000"/>
          </a:blip>
          <a:stretch>
            <a:fillRect/>
          </a:stretch>
        </p:blipFill>
        <p:spPr>
          <a:xfrm>
            <a:off x="-228156" y="3431745"/>
            <a:ext cx="6328011" cy="3951149"/>
          </a:xfrm>
          <a:prstGeom prst="rect">
            <a:avLst/>
          </a:prstGeom>
        </p:spPr>
      </p:pic>
      <p:pic>
        <p:nvPicPr>
          <p:cNvPr id="32" name="Bilde 3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-228156" y="-128337"/>
            <a:ext cx="6324156" cy="3557338"/>
          </a:xfrm>
          <a:prstGeom prst="rect">
            <a:avLst/>
          </a:prstGeom>
        </p:spPr>
      </p:pic>
      <p:pic>
        <p:nvPicPr>
          <p:cNvPr id="37" name="Bilde 36"/>
          <p:cNvPicPr>
            <a:picLocks noChangeAspect="1"/>
          </p:cNvPicPr>
          <p:nvPr userDrawn="1"/>
        </p:nvPicPr>
        <p:blipFill>
          <a:blip r:embed="rId9">
            <a:alphaModFix amt="15000"/>
          </a:blip>
          <a:stretch>
            <a:fillRect/>
          </a:stretch>
        </p:blipFill>
        <p:spPr>
          <a:xfrm>
            <a:off x="-228156" y="-212778"/>
            <a:ext cx="6360661" cy="3639032"/>
          </a:xfrm>
          <a:prstGeom prst="rect">
            <a:avLst/>
          </a:prstGeom>
        </p:spPr>
      </p:pic>
      <p:pic>
        <p:nvPicPr>
          <p:cNvPr id="33" name="Bilde 32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8697" y="4690448"/>
            <a:ext cx="2242878" cy="1030100"/>
          </a:xfrm>
          <a:prstGeom prst="rect">
            <a:avLst/>
          </a:prstGeom>
        </p:spPr>
      </p:pic>
      <p:pic>
        <p:nvPicPr>
          <p:cNvPr id="34" name="Bilde 3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2205" y="1135897"/>
            <a:ext cx="2227010" cy="1022812"/>
          </a:xfrm>
          <a:prstGeom prst="rect">
            <a:avLst/>
          </a:prstGeom>
        </p:spPr>
      </p:pic>
      <p:pic>
        <p:nvPicPr>
          <p:cNvPr id="35" name="Bilde 34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6361" y="1135896"/>
            <a:ext cx="2227012" cy="1022814"/>
          </a:xfrm>
          <a:prstGeom prst="rect">
            <a:avLst/>
          </a:prstGeom>
        </p:spPr>
      </p:pic>
      <p:pic>
        <p:nvPicPr>
          <p:cNvPr id="36" name="Bilde 35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0416" y="4690448"/>
            <a:ext cx="2227008" cy="10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8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Click to edit Master subtitle style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512F77-2931-4F5E-A591-7E000B45548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04574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421773"/>
            <a:ext cx="9023381" cy="1023506"/>
          </a:xfrm>
        </p:spPr>
        <p:txBody>
          <a:bodyPr/>
          <a:lstStyle>
            <a:lvl1pPr>
              <a:defRPr b="1"/>
            </a:lvl1pPr>
          </a:lstStyle>
          <a:p>
            <a:r>
              <a:rPr lang="nb-NO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052736"/>
            <a:ext cx="10736795" cy="5256584"/>
          </a:xfrm>
        </p:spPr>
        <p:txBody>
          <a:bodyPr/>
          <a:lstStyle>
            <a:lvl1pPr marL="16669" indent="0">
              <a:buNone/>
              <a:defRPr/>
            </a:lvl1pPr>
          </a:lstStyle>
          <a:p>
            <a:pPr lvl="0"/>
            <a:r>
              <a:rPr lang="nb-NO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1132500" y="6428530"/>
            <a:ext cx="1032933" cy="42947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3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// rød med dek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vinklet trekant 12"/>
          <p:cNvSpPr/>
          <p:nvPr userDrawn="1"/>
        </p:nvSpPr>
        <p:spPr>
          <a:xfrm rot="8100000">
            <a:off x="7461751" y="4316900"/>
            <a:ext cx="5089626" cy="508962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4" name="Rettvinklet trekant 13"/>
          <p:cNvSpPr/>
          <p:nvPr userDrawn="1"/>
        </p:nvSpPr>
        <p:spPr>
          <a:xfrm rot="8100000">
            <a:off x="5321508" y="5775588"/>
            <a:ext cx="2172291" cy="217229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5" name="Rettvinklet trekant 14"/>
          <p:cNvSpPr/>
          <p:nvPr userDrawn="1"/>
        </p:nvSpPr>
        <p:spPr>
          <a:xfrm rot="18900000">
            <a:off x="-803140" y="-2187185"/>
            <a:ext cx="4371264" cy="4371264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6" name="Rettvinklet trekant 15"/>
          <p:cNvSpPr/>
          <p:nvPr userDrawn="1"/>
        </p:nvSpPr>
        <p:spPr>
          <a:xfrm rot="18900000">
            <a:off x="3555304" y="-344892"/>
            <a:ext cx="1379865" cy="137986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7" name="Rettvinklet trekant 16"/>
          <p:cNvSpPr/>
          <p:nvPr userDrawn="1"/>
        </p:nvSpPr>
        <p:spPr>
          <a:xfrm rot="18900000">
            <a:off x="5435367" y="610361"/>
            <a:ext cx="277577" cy="277577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9" name="Rettvinklet trekant 18"/>
          <p:cNvSpPr/>
          <p:nvPr userDrawn="1"/>
        </p:nvSpPr>
        <p:spPr>
          <a:xfrm rot="5400000">
            <a:off x="0" y="1701328"/>
            <a:ext cx="1161061" cy="116106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395750" y="2312991"/>
            <a:ext cx="11146328" cy="1822448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algn="l" fontAlgn="auto">
              <a:defRPr sz="44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1" name="Subtitle 2"/>
          <p:cNvSpPr>
            <a:spLocks noGrp="1"/>
          </p:cNvSpPr>
          <p:nvPr>
            <p:ph type="subTitle" idx="1"/>
          </p:nvPr>
        </p:nvSpPr>
        <p:spPr>
          <a:xfrm>
            <a:off x="395748" y="4228642"/>
            <a:ext cx="10214994" cy="1090610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748" y="654316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33" name="Rektangel 32"/>
          <p:cNvSpPr/>
          <p:nvPr userDrawn="1"/>
        </p:nvSpPr>
        <p:spPr>
          <a:xfrm>
            <a:off x="10610742" y="2"/>
            <a:ext cx="1329070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34" name="Bilde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828" y="365584"/>
            <a:ext cx="854250" cy="37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5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palte // rød med dek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vinklet trekant 12"/>
          <p:cNvSpPr/>
          <p:nvPr userDrawn="1"/>
        </p:nvSpPr>
        <p:spPr>
          <a:xfrm rot="8100000">
            <a:off x="7461751" y="4316900"/>
            <a:ext cx="5089626" cy="508962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4" name="Rettvinklet trekant 13"/>
          <p:cNvSpPr/>
          <p:nvPr userDrawn="1"/>
        </p:nvSpPr>
        <p:spPr>
          <a:xfrm rot="8100000">
            <a:off x="5321508" y="5775588"/>
            <a:ext cx="2172291" cy="217229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5" name="Rettvinklet trekant 14"/>
          <p:cNvSpPr/>
          <p:nvPr userDrawn="1"/>
        </p:nvSpPr>
        <p:spPr>
          <a:xfrm rot="18900000">
            <a:off x="-803140" y="-2187185"/>
            <a:ext cx="4371264" cy="4371264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6" name="Rettvinklet trekant 15"/>
          <p:cNvSpPr/>
          <p:nvPr userDrawn="1"/>
        </p:nvSpPr>
        <p:spPr>
          <a:xfrm rot="18900000">
            <a:off x="3555304" y="-344892"/>
            <a:ext cx="1379865" cy="137986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7" name="Rettvinklet trekant 16"/>
          <p:cNvSpPr/>
          <p:nvPr userDrawn="1"/>
        </p:nvSpPr>
        <p:spPr>
          <a:xfrm rot="18900000">
            <a:off x="5435367" y="610361"/>
            <a:ext cx="277577" cy="277577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9" name="Rettvinklet trekant 18"/>
          <p:cNvSpPr/>
          <p:nvPr userDrawn="1"/>
        </p:nvSpPr>
        <p:spPr>
          <a:xfrm rot="5400000">
            <a:off x="0" y="1701328"/>
            <a:ext cx="1161061" cy="116106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748" y="654316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33" name="Rektangel 32"/>
          <p:cNvSpPr/>
          <p:nvPr userDrawn="1"/>
        </p:nvSpPr>
        <p:spPr>
          <a:xfrm>
            <a:off x="10610742" y="2"/>
            <a:ext cx="1329070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34" name="Bilde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828" y="365584"/>
            <a:ext cx="854250" cy="374580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83603" y="349708"/>
            <a:ext cx="9754184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383602" y="1848467"/>
            <a:ext cx="11158475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r // rød med dek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vinklet trekant 13"/>
          <p:cNvSpPr/>
          <p:nvPr userDrawn="1"/>
        </p:nvSpPr>
        <p:spPr>
          <a:xfrm rot="8100000">
            <a:off x="7461751" y="4316900"/>
            <a:ext cx="5089626" cy="508962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5" name="Rettvinklet trekant 14"/>
          <p:cNvSpPr/>
          <p:nvPr userDrawn="1"/>
        </p:nvSpPr>
        <p:spPr>
          <a:xfrm rot="8100000">
            <a:off x="5321508" y="5775588"/>
            <a:ext cx="2172291" cy="217229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16" name="Rettvinklet trekant 15"/>
          <p:cNvSpPr/>
          <p:nvPr userDrawn="1"/>
        </p:nvSpPr>
        <p:spPr>
          <a:xfrm rot="18900000">
            <a:off x="-803140" y="-2187185"/>
            <a:ext cx="4371264" cy="4371264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7" name="Rettvinklet trekant 16"/>
          <p:cNvSpPr/>
          <p:nvPr userDrawn="1"/>
        </p:nvSpPr>
        <p:spPr>
          <a:xfrm rot="18900000">
            <a:off x="3555304" y="-344892"/>
            <a:ext cx="1379865" cy="137986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19" name="Rettvinklet trekant 18"/>
          <p:cNvSpPr/>
          <p:nvPr userDrawn="1"/>
        </p:nvSpPr>
        <p:spPr>
          <a:xfrm rot="18900000">
            <a:off x="5435367" y="610361"/>
            <a:ext cx="277577" cy="277577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1" name="Rettvinklet trekant 30"/>
          <p:cNvSpPr/>
          <p:nvPr userDrawn="1"/>
        </p:nvSpPr>
        <p:spPr>
          <a:xfrm rot="5400000">
            <a:off x="0" y="1701328"/>
            <a:ext cx="1161061" cy="116106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748" y="6543162"/>
            <a:ext cx="33432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35" name="Rektangel 34"/>
          <p:cNvSpPr/>
          <p:nvPr userDrawn="1"/>
        </p:nvSpPr>
        <p:spPr>
          <a:xfrm>
            <a:off x="10610742" y="2"/>
            <a:ext cx="1329070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36" name="Bilde 3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828" y="365584"/>
            <a:ext cx="854250" cy="374580"/>
          </a:xfrm>
          <a:prstGeom prst="rect">
            <a:avLst/>
          </a:prstGeom>
        </p:spPr>
      </p:pic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383602" y="349708"/>
            <a:ext cx="9906491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8" name="Content Placeholder 2"/>
          <p:cNvSpPr>
            <a:spLocks noGrp="1"/>
          </p:cNvSpPr>
          <p:nvPr>
            <p:ph idx="1"/>
          </p:nvPr>
        </p:nvSpPr>
        <p:spPr>
          <a:xfrm>
            <a:off x="383602" y="1848467"/>
            <a:ext cx="5526394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2"/>
          </p:nvPr>
        </p:nvSpPr>
        <p:spPr>
          <a:xfrm>
            <a:off x="6181902" y="1848466"/>
            <a:ext cx="5526394" cy="4591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// rød med dek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ttvinklet trekant 29"/>
          <p:cNvSpPr/>
          <p:nvPr userDrawn="1"/>
        </p:nvSpPr>
        <p:spPr>
          <a:xfrm rot="8100000">
            <a:off x="7461751" y="4316900"/>
            <a:ext cx="5089626" cy="508962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31" name="Rettvinklet trekant 30"/>
          <p:cNvSpPr/>
          <p:nvPr userDrawn="1"/>
        </p:nvSpPr>
        <p:spPr>
          <a:xfrm rot="8100000">
            <a:off x="5321508" y="5775588"/>
            <a:ext cx="2172291" cy="217229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800" dirty="0"/>
              <a:t> </a:t>
            </a:r>
          </a:p>
        </p:txBody>
      </p:sp>
      <p:sp>
        <p:nvSpPr>
          <p:cNvPr id="32" name="Rettvinklet trekant 31"/>
          <p:cNvSpPr/>
          <p:nvPr userDrawn="1"/>
        </p:nvSpPr>
        <p:spPr>
          <a:xfrm rot="18900000">
            <a:off x="-803140" y="-2187185"/>
            <a:ext cx="4371264" cy="4371264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3" name="Rettvinklet trekant 32"/>
          <p:cNvSpPr/>
          <p:nvPr userDrawn="1"/>
        </p:nvSpPr>
        <p:spPr>
          <a:xfrm rot="18900000">
            <a:off x="3555304" y="-344892"/>
            <a:ext cx="1379865" cy="1379865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4" name="Rettvinklet trekant 33"/>
          <p:cNvSpPr/>
          <p:nvPr userDrawn="1"/>
        </p:nvSpPr>
        <p:spPr>
          <a:xfrm rot="18900000">
            <a:off x="5435367" y="610361"/>
            <a:ext cx="277577" cy="277577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5" name="Rettvinklet trekant 34"/>
          <p:cNvSpPr/>
          <p:nvPr userDrawn="1"/>
        </p:nvSpPr>
        <p:spPr>
          <a:xfrm rot="5400000">
            <a:off x="0" y="1701328"/>
            <a:ext cx="1161061" cy="1161061"/>
          </a:xfrm>
          <a:prstGeom prst="rtTriangle">
            <a:avLst/>
          </a:prstGeom>
          <a:solidFill>
            <a:schemeClr val="accent1">
              <a:lumMod val="75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sp>
        <p:nvSpPr>
          <p:cNvPr id="39" name="Rektangel 38"/>
          <p:cNvSpPr/>
          <p:nvPr userDrawn="1"/>
        </p:nvSpPr>
        <p:spPr>
          <a:xfrm>
            <a:off x="10610742" y="2"/>
            <a:ext cx="1329070" cy="90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800"/>
          </a:p>
        </p:txBody>
      </p:sp>
      <p:pic>
        <p:nvPicPr>
          <p:cNvPr id="40" name="Bilde 3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828" y="365584"/>
            <a:ext cx="854250" cy="374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Åpningsside // sort-hvit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10210800" y="203200"/>
            <a:ext cx="17272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 sz="1800">
              <a:ln>
                <a:noFill/>
              </a:ln>
            </a:endParaRPr>
          </a:p>
        </p:txBody>
      </p:sp>
      <p:pic>
        <p:nvPicPr>
          <p:cNvPr id="5" name="Bil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291" y="2488537"/>
            <a:ext cx="4095418" cy="18809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// sort-hvit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65308" y="2312991"/>
            <a:ext cx="11382744" cy="1822448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algn="l" fontAlgn="auto">
              <a:defRPr sz="4400"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 useBgFill="1"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365306" y="4228642"/>
            <a:ext cx="10330578" cy="1090610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197" indent="0" algn="ctr">
              <a:buNone/>
              <a:defRPr sz="2000"/>
            </a:lvl2pPr>
            <a:lvl3pPr marL="914395" indent="0" algn="ctr">
              <a:buNone/>
              <a:defRPr sz="1800"/>
            </a:lvl3pPr>
            <a:lvl4pPr marL="1371592" indent="0" algn="ctr">
              <a:buNone/>
              <a:defRPr sz="1600"/>
            </a:lvl4pPr>
            <a:lvl5pPr marL="1828789" indent="0" algn="ctr">
              <a:buNone/>
              <a:defRPr sz="1600"/>
            </a:lvl5pPr>
            <a:lvl6pPr marL="2285987" indent="0" algn="ctr">
              <a:buNone/>
              <a:defRPr sz="1600"/>
            </a:lvl6pPr>
            <a:lvl7pPr marL="2743184" indent="0" algn="ctr">
              <a:buNone/>
              <a:defRPr sz="1600"/>
            </a:lvl7pPr>
            <a:lvl8pPr marL="3200381" indent="0" algn="ctr">
              <a:buNone/>
              <a:defRPr sz="1600"/>
            </a:lvl8pPr>
            <a:lvl9pPr marL="3657579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305" y="6543163"/>
            <a:ext cx="417528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9382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palte // Sort-hv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3603" y="349708"/>
            <a:ext cx="10003742" cy="1325563"/>
          </a:xfrm>
          <a:prstGeom prst="rect">
            <a:avLst/>
          </a:prstGeo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83603" y="1848467"/>
            <a:ext cx="11443962" cy="459166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305" y="6543163"/>
            <a:ext cx="4221721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latin typeface="Arial" charset="0"/>
              </a:defRPr>
            </a:lvl1pPr>
          </a:lstStyle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4429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r // Sort-hv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3602" y="349708"/>
            <a:ext cx="10112871" cy="1325563"/>
          </a:xfrm>
          <a:prstGeom prst="rect">
            <a:avLst/>
          </a:prstGeo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83602" y="1848467"/>
            <a:ext cx="5572229" cy="459166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5305" y="6543163"/>
            <a:ext cx="4267775" cy="365125"/>
          </a:xfrm>
          <a:prstGeom prst="rect">
            <a:avLst/>
          </a:prstGeom>
        </p:spPr>
        <p:txBody>
          <a:bodyPr/>
          <a:lstStyle>
            <a:lvl1pPr>
              <a:defRPr sz="1000" baseline="0">
                <a:latin typeface="Arial" charset="0"/>
              </a:defRPr>
            </a:lvl1pPr>
          </a:lstStyle>
          <a:p>
            <a:endParaRPr lang="nb-NO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235458" y="1848467"/>
            <a:ext cx="5572229" cy="459166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33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383603" y="1838632"/>
            <a:ext cx="11281994" cy="460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  <p:pic>
        <p:nvPicPr>
          <p:cNvPr id="9" name="Bilde 8" descr="kristiania-logo-rgb-black.eps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922" y="365128"/>
            <a:ext cx="857675" cy="378705"/>
          </a:xfrm>
          <a:prstGeom prst="rect">
            <a:avLst/>
          </a:prstGeom>
        </p:spPr>
      </p:pic>
      <p:sp>
        <p:nvSpPr>
          <p:cNvPr id="10" name="Plassholder for tittel 7"/>
          <p:cNvSpPr>
            <a:spLocks noGrp="1"/>
          </p:cNvSpPr>
          <p:nvPr>
            <p:ph type="title"/>
          </p:nvPr>
        </p:nvSpPr>
        <p:spPr>
          <a:xfrm>
            <a:off x="383601" y="365125"/>
            <a:ext cx="9825438" cy="1321014"/>
          </a:xfrm>
          <a:prstGeom prst="rect">
            <a:avLst/>
          </a:prstGeom>
        </p:spPr>
        <p:txBody>
          <a:bodyPr vert="horz" lIns="90000" tIns="45720" rIns="91440" bIns="45720" rtlCol="0" anchor="t" anchorCtr="0">
            <a:normAutofit/>
          </a:bodyPr>
          <a:lstStyle/>
          <a:p>
            <a:endParaRPr lang="nb-NO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305" y="6592622"/>
            <a:ext cx="4190365" cy="315666"/>
          </a:xfrm>
          <a:prstGeom prst="rect">
            <a:avLst/>
          </a:prstGeom>
        </p:spPr>
        <p:txBody>
          <a:bodyPr/>
          <a:lstStyle>
            <a:lvl1pPr>
              <a:defRPr sz="1000" baseline="0">
                <a:latin typeface="Arial" charset="0"/>
              </a:defRPr>
            </a:lvl1pPr>
          </a:lstStyle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8908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76" r:id="rId3"/>
    <p:sldLayoutId id="2147483682" r:id="rId4"/>
    <p:sldLayoutId id="2147483683" r:id="rId5"/>
    <p:sldLayoutId id="2147483684" r:id="rId6"/>
    <p:sldLayoutId id="2147483670" r:id="rId7"/>
    <p:sldLayoutId id="2147483662" r:id="rId8"/>
    <p:sldLayoutId id="2147483673" r:id="rId9"/>
    <p:sldLayoutId id="2147483674" r:id="rId10"/>
    <p:sldLayoutId id="2147483685" r:id="rId11"/>
    <p:sldLayoutId id="2147483680" r:id="rId12"/>
    <p:sldLayoutId id="2147483672" r:id="rId13"/>
    <p:sldLayoutId id="2147483678" r:id="rId14"/>
    <p:sldLayoutId id="2147483681" r:id="rId15"/>
    <p:sldLayoutId id="2147483675" r:id="rId16"/>
    <p:sldLayoutId id="2147483686" r:id="rId17"/>
    <p:sldLayoutId id="2147483687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95" rtl="0" eaLnBrk="1" latinLnBrk="0" hangingPunct="1">
        <a:lnSpc>
          <a:spcPct val="90000"/>
        </a:lnSpc>
        <a:spcBef>
          <a:spcPct val="0"/>
        </a:spcBef>
        <a:buNone/>
        <a:defRPr sz="32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9" indent="-228599" algn="l" defTabSz="91439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6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93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91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8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85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83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80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77" indent="-228599" algn="l" defTabSz="91439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7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5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2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7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4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1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9" algn="l" defTabSz="9143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irtual_memory" TargetMode="Externa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EB3A7D9E-1DD7-4A53-A660-F85EA44FA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00" t="43067" r="20801" b="28133"/>
          <a:stretch/>
        </p:blipFill>
        <p:spPr>
          <a:xfrm>
            <a:off x="2079300" y="1591056"/>
            <a:ext cx="8033400" cy="33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6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524009" y="3235547"/>
            <a:ext cx="1066800" cy="46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49837" y="1804238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49837" y="2081599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00000FFC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15201" y="4799534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FFFFFFFC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1600" y="3382329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3124201" y="815370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469592" y="750634"/>
            <a:ext cx="1246237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Physical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3302134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#3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524009" y="3235547"/>
            <a:ext cx="1066800" cy="46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49837" y="1804238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49837" y="2081599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00000FFC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15201" y="4799534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FFFFFFFC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9467" y="3377039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3124201" y="815370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469592" y="750634"/>
            <a:ext cx="1246237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Physical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905000" y="5666804"/>
            <a:ext cx="5455722" cy="4678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Page size = 0x1000 = 4096 bytes (dec)</a:t>
            </a:r>
          </a:p>
        </p:txBody>
      </p:sp>
    </p:spTree>
    <p:extLst>
      <p:ext uri="{BB962C8B-B14F-4D97-AF65-F5344CB8AC3E}">
        <p14:creationId xmlns:p14="http://schemas.microsoft.com/office/powerpoint/2010/main" val="3511377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#4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524009" y="3424102"/>
            <a:ext cx="1066800" cy="46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49837" y="1804238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49837" y="2081599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00000FFC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524009" y="3987560"/>
            <a:ext cx="1066800" cy="467818"/>
          </a:xfrm>
          <a:prstGeom prst="rect">
            <a:avLst/>
          </a:prstGeom>
          <a:solidFill>
            <a:schemeClr val="accent5"/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315201" y="4799534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FFFFFFFC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527944" y="2880823"/>
            <a:ext cx="1066800" cy="4678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4983231" y="1735694"/>
            <a:ext cx="1881267" cy="3439325"/>
            <a:chOff x="3230631" y="1684056"/>
            <a:chExt cx="1881267" cy="3439325"/>
          </a:xfrm>
        </p:grpSpPr>
        <p:sp>
          <p:nvSpPr>
            <p:cNvPr id="42" name="Rectangle 41"/>
            <p:cNvSpPr/>
            <p:nvPr/>
          </p:nvSpPr>
          <p:spPr>
            <a:xfrm>
              <a:off x="4024111" y="3372464"/>
              <a:ext cx="1066800" cy="46781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230632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230631" y="474789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238500" y="199318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045096" y="2310358"/>
              <a:ext cx="1066802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40382" y="2809989"/>
              <a:ext cx="1066802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46368" y="2318132"/>
              <a:ext cx="86590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038599" y="1684056"/>
              <a:ext cx="1066802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9467" y="3355705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62" name="Rectangle 61"/>
          <p:cNvSpPr/>
          <p:nvPr/>
        </p:nvSpPr>
        <p:spPr>
          <a:xfrm>
            <a:off x="5001170" y="1721172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891646" y="1782672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000FA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891646" y="2380217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00032</a:t>
            </a:r>
          </a:p>
        </p:txBody>
      </p:sp>
      <p:cxnSp>
        <p:nvCxnSpPr>
          <p:cNvPr id="71" name="Connector: Elbow 70"/>
          <p:cNvCxnSpPr>
            <a:endCxn id="62" idx="0"/>
          </p:cNvCxnSpPr>
          <p:nvPr/>
        </p:nvCxnSpPr>
        <p:spPr>
          <a:xfrm flipV="1">
            <a:off x="2319374" y="1721172"/>
            <a:ext cx="3053667" cy="120378"/>
          </a:xfrm>
          <a:prstGeom prst="bentConnector4">
            <a:avLst>
              <a:gd name="adj1" fmla="val 43911"/>
              <a:gd name="adj2" fmla="val 289902"/>
            </a:avLst>
          </a:prstGeom>
          <a:noFill/>
          <a:ln w="28575" cap="flat">
            <a:solidFill>
              <a:schemeClr val="accent6">
                <a:lumMod val="75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Straight Arrow Connector 73"/>
          <p:cNvCxnSpPr>
            <a:stCxn id="57" idx="3"/>
            <a:endCxn id="37" idx="1"/>
          </p:cNvCxnSpPr>
          <p:nvPr/>
        </p:nvCxnSpPr>
        <p:spPr>
          <a:xfrm>
            <a:off x="6858001" y="1969603"/>
            <a:ext cx="1666008" cy="2251867"/>
          </a:xfrm>
          <a:prstGeom prst="straightConnector1">
            <a:avLst/>
          </a:prstGeom>
          <a:noFill/>
          <a:ln w="28575" cap="flat">
            <a:solidFill>
              <a:schemeClr val="accent5">
                <a:lumMod val="75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8" name="Straight Arrow Connector 77"/>
          <p:cNvCxnSpPr>
            <a:cxnSpLocks/>
            <a:stCxn id="46" idx="3"/>
            <a:endCxn id="53" idx="1"/>
          </p:cNvCxnSpPr>
          <p:nvPr/>
        </p:nvCxnSpPr>
        <p:spPr>
          <a:xfrm>
            <a:off x="6864498" y="2595905"/>
            <a:ext cx="1663446" cy="518827"/>
          </a:xfrm>
          <a:prstGeom prst="straightConnector1">
            <a:avLst/>
          </a:prstGeom>
          <a:noFill/>
          <a:ln w="28575" cap="flat">
            <a:solidFill>
              <a:schemeClr val="accent2">
                <a:lumMod val="40000"/>
                <a:lumOff val="60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1" name="TextBox 90"/>
          <p:cNvSpPr txBox="1"/>
          <p:nvPr/>
        </p:nvSpPr>
        <p:spPr>
          <a:xfrm>
            <a:off x="5744910" y="5357795"/>
            <a:ext cx="1722690" cy="120648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Page-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table+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MMU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052115" y="5325837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469592" y="750634"/>
            <a:ext cx="1246237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Physical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696478" y="1736224"/>
            <a:ext cx="435590" cy="467818"/>
          </a:xfrm>
          <a:prstGeom prst="rect">
            <a:avLst/>
          </a:prstGeom>
          <a:noFill/>
          <a:ln w="3175" cap="flat">
            <a:solidFill>
              <a:schemeClr val="accent4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399037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#5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524009" y="3235547"/>
            <a:ext cx="1066800" cy="46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49837" y="1804238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49837" y="2081599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00000FFC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525977" y="4008403"/>
            <a:ext cx="1066800" cy="467818"/>
          </a:xfrm>
          <a:prstGeom prst="rect">
            <a:avLst/>
          </a:prstGeom>
          <a:solidFill>
            <a:schemeClr val="accent5"/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315201" y="4799534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FFFFFFFC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527944" y="2579188"/>
            <a:ext cx="1066800" cy="4678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4983231" y="1735694"/>
            <a:ext cx="1904920" cy="3439325"/>
            <a:chOff x="3230631" y="1684056"/>
            <a:chExt cx="1904920" cy="3439325"/>
          </a:xfrm>
        </p:grpSpPr>
        <p:sp>
          <p:nvSpPr>
            <p:cNvPr id="42" name="Rectangle 41"/>
            <p:cNvSpPr/>
            <p:nvPr/>
          </p:nvSpPr>
          <p:spPr>
            <a:xfrm>
              <a:off x="4038601" y="3364143"/>
              <a:ext cx="1066800" cy="46781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230632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230631" y="474789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238500" y="199318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068749" y="2293641"/>
              <a:ext cx="1066802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40562" y="2840189"/>
              <a:ext cx="1066802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46368" y="2318132"/>
              <a:ext cx="86590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038599" y="1684056"/>
              <a:ext cx="1066802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1600" y="3364143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62" name="Rectangle 61"/>
          <p:cNvSpPr/>
          <p:nvPr/>
        </p:nvSpPr>
        <p:spPr>
          <a:xfrm>
            <a:off x="5001170" y="1721172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891646" y="1782672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000FA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907702" y="2415338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00032</a:t>
            </a:r>
          </a:p>
        </p:txBody>
      </p:sp>
      <p:cxnSp>
        <p:nvCxnSpPr>
          <p:cNvPr id="71" name="Connector: Elbow 70"/>
          <p:cNvCxnSpPr>
            <a:endCxn id="62" idx="0"/>
          </p:cNvCxnSpPr>
          <p:nvPr/>
        </p:nvCxnSpPr>
        <p:spPr>
          <a:xfrm flipV="1">
            <a:off x="2319374" y="1721172"/>
            <a:ext cx="3053667" cy="120378"/>
          </a:xfrm>
          <a:prstGeom prst="bentConnector4">
            <a:avLst>
              <a:gd name="adj1" fmla="val 43911"/>
              <a:gd name="adj2" fmla="val 289902"/>
            </a:avLst>
          </a:prstGeom>
          <a:noFill/>
          <a:ln w="28575" cap="flat">
            <a:solidFill>
              <a:schemeClr val="accent6">
                <a:lumMod val="75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1" name="Flowchart: Magnetic Disk 80"/>
          <p:cNvSpPr/>
          <p:nvPr/>
        </p:nvSpPr>
        <p:spPr>
          <a:xfrm>
            <a:off x="8485910" y="5565514"/>
            <a:ext cx="1132609" cy="929303"/>
          </a:xfrm>
          <a:prstGeom prst="flowChartMagneticDisk">
            <a:avLst/>
          </a:prstGeom>
          <a:solidFill>
            <a:srgbClr val="FFFFFF"/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Disk</a:t>
            </a:r>
          </a:p>
        </p:txBody>
      </p:sp>
      <p:sp>
        <p:nvSpPr>
          <p:cNvPr id="82" name="Rectangle 81"/>
          <p:cNvSpPr/>
          <p:nvPr/>
        </p:nvSpPr>
        <p:spPr>
          <a:xfrm>
            <a:off x="8531878" y="1857709"/>
            <a:ext cx="1066800" cy="4678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5744910" y="5357795"/>
            <a:ext cx="1722690" cy="120648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Page-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table+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MMU+OS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052115" y="5325837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469592" y="750634"/>
            <a:ext cx="1246237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Physical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696478" y="1736224"/>
            <a:ext cx="435590" cy="467818"/>
          </a:xfrm>
          <a:prstGeom prst="rect">
            <a:avLst/>
          </a:prstGeom>
          <a:noFill/>
          <a:ln w="3175" cap="flat">
            <a:solidFill>
              <a:schemeClr val="accent4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cxnSp>
        <p:nvCxnSpPr>
          <p:cNvPr id="98" name="Straight Arrow Connector 97"/>
          <p:cNvCxnSpPr>
            <a:stCxn id="51" idx="3"/>
            <a:endCxn id="82" idx="1"/>
          </p:cNvCxnSpPr>
          <p:nvPr/>
        </p:nvCxnSpPr>
        <p:spPr>
          <a:xfrm flipV="1">
            <a:off x="6859964" y="2091618"/>
            <a:ext cx="1671914" cy="1034118"/>
          </a:xfrm>
          <a:prstGeom prst="straightConnector1">
            <a:avLst/>
          </a:prstGeom>
          <a:noFill/>
          <a:ln w="28575" cap="flat">
            <a:solidFill>
              <a:srgbClr val="7030A0"/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TextBox 49"/>
          <p:cNvSpPr txBox="1"/>
          <p:nvPr/>
        </p:nvSpPr>
        <p:spPr>
          <a:xfrm>
            <a:off x="5924551" y="2978842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</a:t>
            </a:r>
          </a:p>
        </p:txBody>
      </p:sp>
    </p:spTree>
    <p:extLst>
      <p:ext uri="{BB962C8B-B14F-4D97-AF65-F5344CB8AC3E}">
        <p14:creationId xmlns:p14="http://schemas.microsoft.com/office/powerpoint/2010/main" val="3057538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#6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524009" y="3235547"/>
            <a:ext cx="1066800" cy="46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349837" y="1804238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49837" y="2081599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00000FFC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525977" y="4006700"/>
            <a:ext cx="1066800" cy="467818"/>
          </a:xfrm>
          <a:prstGeom prst="rect">
            <a:avLst/>
          </a:prstGeom>
          <a:solidFill>
            <a:schemeClr val="accent5"/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315201" y="4799534"/>
            <a:ext cx="160019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FFFFFFFC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527944" y="2548831"/>
            <a:ext cx="1066800" cy="4678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4983231" y="1735694"/>
            <a:ext cx="1874770" cy="3439325"/>
            <a:chOff x="3230631" y="1684056"/>
            <a:chExt cx="1874770" cy="3439325"/>
          </a:xfrm>
        </p:grpSpPr>
        <p:sp>
          <p:nvSpPr>
            <p:cNvPr id="42" name="Rectangle 41"/>
            <p:cNvSpPr/>
            <p:nvPr/>
          </p:nvSpPr>
          <p:spPr>
            <a:xfrm>
              <a:off x="4030732" y="3374928"/>
              <a:ext cx="1066800" cy="46781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230632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230631" y="474789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238500" y="199318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012772" y="2217118"/>
              <a:ext cx="1066802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95467" y="2809569"/>
              <a:ext cx="1066802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46368" y="2318132"/>
              <a:ext cx="86590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038599" y="1684056"/>
              <a:ext cx="1066802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9467" y="3376297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62" name="Rectangle 61"/>
          <p:cNvSpPr/>
          <p:nvPr/>
        </p:nvSpPr>
        <p:spPr>
          <a:xfrm>
            <a:off x="5001170" y="1721172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891646" y="1782672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000FA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892551" y="2361089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00032</a:t>
            </a:r>
          </a:p>
        </p:txBody>
      </p:sp>
      <p:cxnSp>
        <p:nvCxnSpPr>
          <p:cNvPr id="71" name="Connector: Elbow 70"/>
          <p:cNvCxnSpPr>
            <a:endCxn id="62" idx="0"/>
          </p:cNvCxnSpPr>
          <p:nvPr/>
        </p:nvCxnSpPr>
        <p:spPr>
          <a:xfrm flipV="1">
            <a:off x="2319374" y="1721172"/>
            <a:ext cx="3053667" cy="120378"/>
          </a:xfrm>
          <a:prstGeom prst="bentConnector4">
            <a:avLst>
              <a:gd name="adj1" fmla="val 43911"/>
              <a:gd name="adj2" fmla="val 289902"/>
            </a:avLst>
          </a:prstGeom>
          <a:noFill/>
          <a:ln w="28575" cap="flat">
            <a:solidFill>
              <a:schemeClr val="accent6">
                <a:lumMod val="75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1" name="Flowchart: Magnetic Disk 80"/>
          <p:cNvSpPr/>
          <p:nvPr/>
        </p:nvSpPr>
        <p:spPr>
          <a:xfrm>
            <a:off x="8485910" y="5565514"/>
            <a:ext cx="1132609" cy="929303"/>
          </a:xfrm>
          <a:prstGeom prst="flowChartMagneticDisk">
            <a:avLst/>
          </a:prstGeom>
          <a:solidFill>
            <a:srgbClr val="FFFFFF"/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Disk</a:t>
            </a:r>
          </a:p>
        </p:txBody>
      </p:sp>
      <p:sp>
        <p:nvSpPr>
          <p:cNvPr id="82" name="Rectangle 81"/>
          <p:cNvSpPr/>
          <p:nvPr/>
        </p:nvSpPr>
        <p:spPr>
          <a:xfrm>
            <a:off x="8531878" y="1857709"/>
            <a:ext cx="1066800" cy="4678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cxnSp>
        <p:nvCxnSpPr>
          <p:cNvPr id="84" name="Connector: Elbow 83"/>
          <p:cNvCxnSpPr>
            <a:stCxn id="81" idx="4"/>
            <a:endCxn id="82" idx="3"/>
          </p:cNvCxnSpPr>
          <p:nvPr/>
        </p:nvCxnSpPr>
        <p:spPr>
          <a:xfrm flipH="1" flipV="1">
            <a:off x="9598678" y="2091619"/>
            <a:ext cx="19840" cy="3938547"/>
          </a:xfrm>
          <a:prstGeom prst="bentConnector3">
            <a:avLst>
              <a:gd name="adj1" fmla="val -1152218"/>
            </a:avLst>
          </a:prstGeom>
          <a:noFill/>
          <a:ln w="28575" cap="flat">
            <a:solidFill>
              <a:schemeClr val="accent6">
                <a:lumMod val="75000"/>
              </a:schemeClr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1" name="TextBox 90"/>
          <p:cNvSpPr txBox="1"/>
          <p:nvPr/>
        </p:nvSpPr>
        <p:spPr>
          <a:xfrm>
            <a:off x="5744910" y="5357795"/>
            <a:ext cx="1722690" cy="120648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Page-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table+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MMU+OS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052115" y="5325837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469592" y="750634"/>
            <a:ext cx="1246237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Physical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696478" y="1736224"/>
            <a:ext cx="435590" cy="467818"/>
          </a:xfrm>
          <a:prstGeom prst="rect">
            <a:avLst/>
          </a:prstGeom>
          <a:noFill/>
          <a:ln w="3175" cap="flat">
            <a:solidFill>
              <a:schemeClr val="accent4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cxnSp>
        <p:nvCxnSpPr>
          <p:cNvPr id="98" name="Straight Arrow Connector 97"/>
          <p:cNvCxnSpPr>
            <a:stCxn id="51" idx="3"/>
            <a:endCxn id="82" idx="1"/>
          </p:cNvCxnSpPr>
          <p:nvPr/>
        </p:nvCxnSpPr>
        <p:spPr>
          <a:xfrm flipV="1">
            <a:off x="6814869" y="2091618"/>
            <a:ext cx="1717009" cy="1003498"/>
          </a:xfrm>
          <a:prstGeom prst="straightConnector1">
            <a:avLst/>
          </a:prstGeom>
          <a:noFill/>
          <a:ln w="28575" cap="flat">
            <a:solidFill>
              <a:srgbClr val="7030A0"/>
            </a:solidFill>
            <a:prstDash val="solid"/>
            <a:bevel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TextBox 49"/>
          <p:cNvSpPr txBox="1"/>
          <p:nvPr/>
        </p:nvSpPr>
        <p:spPr>
          <a:xfrm>
            <a:off x="5879625" y="2932675"/>
            <a:ext cx="865909" cy="37548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00000</a:t>
            </a:r>
          </a:p>
        </p:txBody>
      </p:sp>
    </p:spTree>
    <p:extLst>
      <p:ext uri="{BB962C8B-B14F-4D97-AF65-F5344CB8AC3E}">
        <p14:creationId xmlns:p14="http://schemas.microsoft.com/office/powerpoint/2010/main" val="1120523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See also…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>
                <a:hlinkClick r:id="rId2"/>
              </a:rPr>
              <a:t>https://en.wikipedia.org/wiki/Virtual_memory</a:t>
            </a:r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24675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802" y="421773"/>
            <a:ext cx="9314395" cy="1023506"/>
          </a:xfrm>
        </p:spPr>
        <p:txBody>
          <a:bodyPr/>
          <a:lstStyle/>
          <a:p>
            <a:r>
              <a:rPr lang="en-US" dirty="0"/>
              <a:t>(Virtual) memory types available to C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Static memory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Stack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Heap</a:t>
            </a:r>
          </a:p>
        </p:txBody>
      </p:sp>
    </p:spTree>
    <p:extLst>
      <p:ext uri="{BB962C8B-B14F-4D97-AF65-F5344CB8AC3E}">
        <p14:creationId xmlns:p14="http://schemas.microsoft.com/office/powerpoint/2010/main" val="491790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Allocated at start, deallocated at exit.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Initialized to 0</a:t>
            </a:r>
          </a:p>
        </p:txBody>
      </p:sp>
      <p:sp>
        <p:nvSpPr>
          <p:cNvPr id="4" name="Rectangle 3"/>
          <p:cNvSpPr/>
          <p:nvPr/>
        </p:nvSpPr>
        <p:spPr>
          <a:xfrm>
            <a:off x="2133600" y="22860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&lt;stdio.h&gt;</a:t>
            </a:r>
            <a:br>
              <a:rPr lang="nb-NO" sz="2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iNum, iCount = 0;</a:t>
            </a:r>
            <a:br>
              <a:rPr lang="nb-NO" sz="2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iData[100];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90735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Managed automatically (built into the CPU)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push/pop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Local to scope – cleared after scope </a:t>
            </a:r>
            <a:r>
              <a:rPr lang="en-US" dirty="0">
                <a:solidFill>
                  <a:schemeClr val="tx2"/>
                </a:solidFill>
              </a:rPr>
              <a:t>(except for static)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All </a:t>
            </a:r>
            <a:r>
              <a:rPr lang="en-US" i="1" dirty="0"/>
              <a:t>locally</a:t>
            </a:r>
            <a:r>
              <a:rPr lang="en-US" dirty="0"/>
              <a:t> declared variables go on stack 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(except for static)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Not initialized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2878022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Global / static / local ==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&lt;stdio.h&gt;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i = 3, j;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MyFunc (int par) {</a:t>
            </a:r>
          </a:p>
          <a:p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static int k = 42;</a:t>
            </a:r>
          </a:p>
          <a:p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k += 1;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return (par + k);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main (void) {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int a, b;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a = MyFunc(i);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   b = MyFunc(j);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nb-NO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nb-NO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62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62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– dynamic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Managed by Programmer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Explicit memory allocation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Not initialized. 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Will cause problems unless you know what you’re doing…</a:t>
            </a:r>
          </a:p>
        </p:txBody>
      </p:sp>
    </p:spTree>
    <p:extLst>
      <p:ext uri="{BB962C8B-B14F-4D97-AF65-F5344CB8AC3E}">
        <p14:creationId xmlns:p14="http://schemas.microsoft.com/office/powerpoint/2010/main" val="608515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sizeof</a:t>
            </a:r>
            <a:r>
              <a:rPr lang="en-US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Finds the size of the operand in bytes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Pointers always return size of the pointer itself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Otherwise it returns allocated space, not necessarily used space.</a:t>
            </a:r>
          </a:p>
        </p:txBody>
      </p:sp>
    </p:spTree>
    <p:extLst>
      <p:ext uri="{BB962C8B-B14F-4D97-AF65-F5344CB8AC3E}">
        <p14:creationId xmlns:p14="http://schemas.microsoft.com/office/powerpoint/2010/main" val="38261155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 pointer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simply the </a:t>
            </a:r>
            <a:r>
              <a:rPr lang="en-US" b="1" i="1" u="sng" dirty="0"/>
              <a:t>location</a:t>
            </a:r>
            <a:r>
              <a:rPr lang="en-US" dirty="0"/>
              <a:t> of a variable in memory 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698" y="2438401"/>
            <a:ext cx="4876800" cy="405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07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– what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Access the </a:t>
            </a:r>
            <a:r>
              <a:rPr lang="en-US" i="1" dirty="0"/>
              <a:t>data </a:t>
            </a:r>
            <a:r>
              <a:rPr lang="en-US" dirty="0"/>
              <a:t>or</a:t>
            </a:r>
            <a:r>
              <a:rPr lang="en-US" i="1" dirty="0"/>
              <a:t> variable </a:t>
            </a:r>
            <a:r>
              <a:rPr lang="en-US" dirty="0"/>
              <a:t>at the location</a:t>
            </a:r>
          </a:p>
        </p:txBody>
      </p:sp>
    </p:spTree>
    <p:extLst>
      <p:ext uri="{BB962C8B-B14F-4D97-AF65-F5344CB8AC3E}">
        <p14:creationId xmlns:p14="http://schemas.microsoft.com/office/powerpoint/2010/main" val="1170188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458200" cy="5256584"/>
          </a:xfrm>
        </p:spPr>
        <p:txBody>
          <a:bodyPr/>
          <a:lstStyle/>
          <a:p>
            <a:r>
              <a:rPr lang="en-US" dirty="0"/>
              <a:t>A pointer is also a variable that needs to be declared:</a:t>
            </a:r>
            <a:br>
              <a:rPr lang="en-US" dirty="0"/>
            </a:br>
            <a:endParaRPr lang="en-US" dirty="0"/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float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pFloat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Decides what type of variable this pointer is pointing to and hence the </a:t>
            </a:r>
            <a:r>
              <a:rPr lang="en-US" i="1" dirty="0"/>
              <a:t>size</a:t>
            </a:r>
            <a:r>
              <a:rPr lang="en-US" dirty="0"/>
              <a:t> of memory pointed to.</a:t>
            </a:r>
          </a:p>
          <a:p>
            <a:endParaRPr lang="en-US" dirty="0"/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dirty="0"/>
              <a:t>// will declare a pointer </a:t>
            </a:r>
            <a:r>
              <a:rPr lang="en-US" i="1" dirty="0"/>
              <a:t>and</a:t>
            </a:r>
            <a:r>
              <a:rPr lang="en-US" dirty="0"/>
              <a:t> an integer. 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dirty="0"/>
              <a:t> // will declare two pointers.</a:t>
            </a:r>
          </a:p>
        </p:txBody>
      </p:sp>
    </p:spTree>
    <p:extLst>
      <p:ext uri="{BB962C8B-B14F-4D97-AF65-F5344CB8AC3E}">
        <p14:creationId xmlns:p14="http://schemas.microsoft.com/office/powerpoint/2010/main" val="2499163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7620000" cy="762000"/>
          </a:xfrm>
        </p:spPr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*</a:t>
            </a:r>
            <a:r>
              <a:rPr lang="en-US" dirty="0" err="1"/>
              <a:t>pInt</a:t>
            </a:r>
            <a:r>
              <a:rPr lang="en-US" dirty="0"/>
              <a:t>;</a:t>
            </a:r>
          </a:p>
        </p:txBody>
      </p:sp>
      <p:sp>
        <p:nvSpPr>
          <p:cNvPr id="4" name="Rectangle 3"/>
          <p:cNvSpPr/>
          <p:nvPr/>
        </p:nvSpPr>
        <p:spPr>
          <a:xfrm>
            <a:off x="4940019" y="2907108"/>
            <a:ext cx="5637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57400" y="2895600"/>
            <a:ext cx="158225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14710" y="3264932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pInt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639652" y="3080266"/>
            <a:ext cx="1313348" cy="51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499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3810000" cy="5256584"/>
          </a:xfrm>
        </p:spPr>
        <p:txBody>
          <a:bodyPr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0xA098B310;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42;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43200" y="2172376"/>
            <a:ext cx="1582252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0xA098B310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67000" y="2541708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20001" y="3949614"/>
            <a:ext cx="1338223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4" idx="3"/>
            <a:endCxn id="6" idx="1"/>
          </p:cNvCxnSpPr>
          <p:nvPr/>
        </p:nvCxnSpPr>
        <p:spPr>
          <a:xfrm>
            <a:off x="4325452" y="2357042"/>
            <a:ext cx="3294548" cy="176402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620001" y="4573547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620001" y="4878347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620001" y="5183147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620001" y="5526047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620001" y="5868947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620001" y="1600200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620001" y="1943100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620001" y="2286000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620001" y="2925901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620001" y="3268801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620001" y="3611701"/>
            <a:ext cx="1338223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8987588" y="38978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A098B310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53919" y="2922029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A098B304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987588" y="359848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A098B30C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026060" y="157376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00000000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016953" y="191812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00000004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013236" y="22763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00000004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987588" y="5169931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FFFFFFF4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987588" y="5502122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FFFFFFF8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961795" y="58739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FFFFFFFC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991600" y="486248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FFFFFFF0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000914" y="457200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FFFFFFEC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73972" y="3276261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A098B308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111676" y="4189882"/>
            <a:ext cx="484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125940" y="2514600"/>
            <a:ext cx="484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73607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memory by *pointer…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763000" cy="2641854"/>
          </a:xfrm>
        </p:spPr>
        <p:txBody>
          <a:bodyPr/>
          <a:lstStyle/>
          <a:p>
            <a:r>
              <a:rPr lang="en-US" dirty="0"/>
              <a:t>Getting the value of the memory location pointed to is also called dereferencing the pointer: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a;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5;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 =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</p:txBody>
      </p:sp>
      <p:sp>
        <p:nvSpPr>
          <p:cNvPr id="4" name="Rectangle 3"/>
          <p:cNvSpPr/>
          <p:nvPr/>
        </p:nvSpPr>
        <p:spPr>
          <a:xfrm>
            <a:off x="2194371" y="3886200"/>
            <a:ext cx="1676400" cy="383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0xA098B310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96310" y="4307854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pInt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029200" y="3886200"/>
            <a:ext cx="1143000" cy="383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7" name="Straight Arrow Connector 6"/>
          <p:cNvCxnSpPr>
            <a:stCxn id="4" idx="3"/>
            <a:endCxn id="6" idx="1"/>
          </p:cNvCxnSpPr>
          <p:nvPr/>
        </p:nvCxnSpPr>
        <p:spPr>
          <a:xfrm>
            <a:off x="3870772" y="4077811"/>
            <a:ext cx="115842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948486" y="4316075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pInt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994971" y="3886200"/>
            <a:ext cx="1143000" cy="383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91586" y="4272721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833835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21774"/>
            <a:ext cx="8458200" cy="630963"/>
          </a:xfrm>
        </p:spPr>
        <p:txBody>
          <a:bodyPr/>
          <a:lstStyle/>
          <a:p>
            <a:r>
              <a:rPr lang="en-US" dirty="0"/>
              <a:t>Address of a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variables have addresses </a:t>
            </a:r>
          </a:p>
          <a:p>
            <a:r>
              <a:rPr lang="en-US" dirty="0"/>
              <a:t>Exceptions :</a:t>
            </a:r>
          </a:p>
          <a:p>
            <a:pPr lvl="1"/>
            <a:r>
              <a:rPr lang="en-US" dirty="0"/>
              <a:t>constants/literals</a:t>
            </a:r>
          </a:p>
          <a:p>
            <a:pPr lvl="1"/>
            <a:r>
              <a:rPr lang="en-US" dirty="0"/>
              <a:t>preprocessor defines</a:t>
            </a:r>
          </a:p>
          <a:p>
            <a:pPr lvl="1"/>
            <a:r>
              <a:rPr lang="en-US" dirty="0"/>
              <a:t>expressions unless resulting in a variable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registers</a:t>
            </a:r>
            <a:endParaRPr lang="en-US" dirty="0"/>
          </a:p>
          <a:p>
            <a:r>
              <a:rPr lang="en-US" dirty="0"/>
              <a:t>‘&amp;’ – unary operator – different from bitwise operator</a:t>
            </a:r>
          </a:p>
          <a:p>
            <a:r>
              <a:rPr lang="en-US" dirty="0"/>
              <a:t>Address can be requested for all variables simply by using ‘&amp;’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a = 4;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double d = 5;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 %p and %p \n”, &amp;a, &amp;d);</a:t>
            </a:r>
          </a:p>
        </p:txBody>
      </p:sp>
    </p:spTree>
    <p:extLst>
      <p:ext uri="{BB962C8B-B14F-4D97-AF65-F5344CB8AC3E}">
        <p14:creationId xmlns:p14="http://schemas.microsoft.com/office/powerpoint/2010/main" val="2371613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 of a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‘&amp;’ on registers/constants – compile time error</a:t>
            </a:r>
          </a:p>
          <a:p>
            <a:r>
              <a:rPr lang="en-US" dirty="0"/>
              <a:t>Address for a variable of type </a:t>
            </a:r>
            <a:r>
              <a:rPr lang="en-US" i="1" dirty="0"/>
              <a:t>t</a:t>
            </a:r>
            <a:r>
              <a:rPr lang="en-US" dirty="0"/>
              <a:t> has type </a:t>
            </a:r>
            <a:r>
              <a:rPr lang="en-US" i="1" dirty="0"/>
              <a:t>t *</a:t>
            </a:r>
            <a:endParaRPr lang="en-US" dirty="0"/>
          </a:p>
          <a:p>
            <a:pPr marL="320675" lvl="1" indent="0">
              <a:buNone/>
            </a:pP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a = 6; 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*pa; 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 = &amp;a;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(“a=%d *pa=%d\n”, a, *pa);</a:t>
            </a:r>
            <a:br>
              <a:rPr lang="en-US" dirty="0"/>
            </a:br>
            <a:endParaRPr lang="en-US" dirty="0"/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float b = 7.0; 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float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&amp;b;</a:t>
            </a:r>
          </a:p>
        </p:txBody>
      </p:sp>
    </p:spTree>
    <p:extLst>
      <p:ext uri="{BB962C8B-B14F-4D97-AF65-F5344CB8AC3E}">
        <p14:creationId xmlns:p14="http://schemas.microsoft.com/office/powerpoint/2010/main" val="1870672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395750" y="2312991"/>
            <a:ext cx="11146328" cy="3819452"/>
          </a:xfrm>
        </p:spPr>
        <p:txBody>
          <a:bodyPr>
            <a:normAutofit/>
          </a:bodyPr>
          <a:lstStyle/>
          <a:p>
            <a:pPr algn="ctr"/>
            <a:r>
              <a:rPr lang="nb-NO" sz="4000" b="1" dirty="0"/>
              <a:t>PG3401 Programmering i C </a:t>
            </a:r>
            <a:br>
              <a:rPr lang="nb-NO" sz="4000" b="1" dirty="0"/>
            </a:br>
            <a:r>
              <a:rPr lang="nb-NO" sz="4000" b="1" dirty="0"/>
              <a:t>for Linux</a:t>
            </a:r>
            <a:br>
              <a:rPr lang="nb-NO" sz="4000" b="1" dirty="0"/>
            </a:br>
            <a:br>
              <a:rPr lang="nb-NO" sz="4000" b="1" dirty="0"/>
            </a:br>
            <a:br>
              <a:rPr lang="nb-NO" b="1" dirty="0"/>
            </a:br>
            <a:r>
              <a:rPr lang="nb-NO" b="1" dirty="0"/>
              <a:t>Bengt Østby </a:t>
            </a:r>
            <a:br>
              <a:rPr lang="nb-NO" dirty="0"/>
            </a:b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7593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7620000" cy="4191000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marL="114300"/>
            <a:endParaRPr lang="en-US" dirty="0"/>
          </a:p>
          <a:p>
            <a:pPr marL="777240" lvl="2" indent="0">
              <a:buNone/>
            </a:pPr>
            <a:r>
              <a:rPr lang="en-US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p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q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dirty="0">
                <a:solidFill>
                  <a:srgbClr val="FF8000"/>
                </a:solidFill>
                <a:highlight>
                  <a:srgbClr val="FFFFFF"/>
                </a:highlight>
              </a:rPr>
              <a:t>10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b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dirty="0">
                <a:solidFill>
                  <a:srgbClr val="FF8000"/>
                </a:solidFill>
                <a:highlight>
                  <a:srgbClr val="FFFFFF"/>
                </a:highlight>
              </a:rPr>
              <a:t>25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p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a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&amp;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b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dirty="0">
                <a:solidFill>
                  <a:srgbClr val="FF8000"/>
                </a:solidFill>
                <a:highlight>
                  <a:srgbClr val="FFFFFF"/>
                </a:highlight>
              </a:rPr>
              <a:t>15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</a:rPr>
              <a:t> p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355144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667000" y="2438400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67000" y="3581400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0453" y="293590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80453" y="404300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</a:p>
        </p:txBody>
      </p:sp>
      <p:sp>
        <p:nvSpPr>
          <p:cNvPr id="8" name="Rectangle 7"/>
          <p:cNvSpPr/>
          <p:nvPr/>
        </p:nvSpPr>
        <p:spPr>
          <a:xfrm>
            <a:off x="5257800" y="2429583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  <p:sp>
        <p:nvSpPr>
          <p:cNvPr id="9" name="Rectangle 8"/>
          <p:cNvSpPr/>
          <p:nvPr/>
        </p:nvSpPr>
        <p:spPr>
          <a:xfrm>
            <a:off x="5257800" y="3572583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71253" y="292708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71253" y="403419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cxnSp>
        <p:nvCxnSpPr>
          <p:cNvPr id="13" name="Straight Arrow Connector 12"/>
          <p:cNvCxnSpPr>
            <a:stCxn id="4" idx="3"/>
            <a:endCxn id="8" idx="1"/>
          </p:cNvCxnSpPr>
          <p:nvPr/>
        </p:nvCxnSpPr>
        <p:spPr>
          <a:xfrm flipV="1">
            <a:off x="3200400" y="2658184"/>
            <a:ext cx="2057400" cy="88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9" idx="1"/>
          </p:cNvCxnSpPr>
          <p:nvPr/>
        </p:nvCxnSpPr>
        <p:spPr>
          <a:xfrm flipV="1">
            <a:off x="3200400" y="3801184"/>
            <a:ext cx="2057400" cy="88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252190" y="3572293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15</a:t>
            </a:r>
          </a:p>
        </p:txBody>
      </p:sp>
      <p:cxnSp>
        <p:nvCxnSpPr>
          <p:cNvPr id="18" name="Straight Arrow Connector 17"/>
          <p:cNvCxnSpPr>
            <a:stCxn id="5" idx="3"/>
            <a:endCxn id="8" idx="1"/>
          </p:cNvCxnSpPr>
          <p:nvPr/>
        </p:nvCxnSpPr>
        <p:spPr>
          <a:xfrm flipV="1">
            <a:off x="3200400" y="2658184"/>
            <a:ext cx="2057400" cy="11518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365896" y="2429583"/>
            <a:ext cx="294296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77240" lvl="2"/>
            <a:r>
              <a:rPr lang="en-US" sz="2000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p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,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q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a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dirty="0">
                <a:solidFill>
                  <a:srgbClr val="FF8000"/>
                </a:solidFill>
                <a:highlight>
                  <a:srgbClr val="FFFFFF"/>
                </a:highlight>
              </a:rPr>
              <a:t>10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dirty="0" err="1">
                <a:solidFill>
                  <a:srgbClr val="8000FF"/>
                </a:solidFill>
                <a:highlight>
                  <a:srgbClr val="FFFFFF"/>
                </a:highlight>
              </a:rPr>
              <a:t>int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b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dirty="0">
                <a:solidFill>
                  <a:srgbClr val="FF8000"/>
                </a:solidFill>
                <a:highlight>
                  <a:srgbClr val="FFFFFF"/>
                </a:highlight>
              </a:rPr>
              <a:t>25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p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&amp;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a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&amp;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b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dirty="0">
                <a:solidFill>
                  <a:srgbClr val="FF8000"/>
                </a:solidFill>
                <a:highlight>
                  <a:srgbClr val="FFFFFF"/>
                </a:highlight>
              </a:rPr>
              <a:t>15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q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=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p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;</a:t>
            </a:r>
          </a:p>
          <a:p>
            <a:pPr marL="777240" lvl="2"/>
            <a:endParaRPr lang="en-US" sz="20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777240" lvl="2"/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p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?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*</a:t>
            </a:r>
            <a:r>
              <a:rPr lang="en-US" sz="2000" dirty="0">
                <a:solidFill>
                  <a:srgbClr val="000000"/>
                </a:solidFill>
                <a:highlight>
                  <a:srgbClr val="FFFFFF"/>
                </a:highlight>
              </a:rPr>
              <a:t>q</a:t>
            </a:r>
            <a:r>
              <a:rPr lang="en-US" sz="2000" b="1" dirty="0">
                <a:solidFill>
                  <a:srgbClr val="000080"/>
                </a:solidFill>
                <a:highlight>
                  <a:srgbClr val="FFFFFF"/>
                </a:highlight>
              </a:rPr>
              <a:t>?</a:t>
            </a:r>
            <a:endParaRPr lang="en-US" sz="1600" b="1" dirty="0">
              <a:solidFill>
                <a:srgbClr val="000080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3448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 animBg="1"/>
      <p:bldP spid="9" grpId="0" animBg="1"/>
      <p:bldP spid="10" grpId="0"/>
      <p:bldP spid="11" grpId="0"/>
      <p:bldP spid="1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Decides what type is being placed at the memory that a pointer points to. Also decides the size</a:t>
            </a:r>
          </a:p>
          <a:p>
            <a:endParaRPr lang="en-US" dirty="0"/>
          </a:p>
          <a:p>
            <a:r>
              <a:rPr lang="en-US" dirty="0"/>
              <a:t>Example :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double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pDouble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pVoid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pPointer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597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Pointer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NULL – preprocessor define for ‘0’</a:t>
            </a:r>
          </a:p>
          <a:p>
            <a:r>
              <a:rPr lang="en-US" dirty="0"/>
              <a:t>Useful for memory management</a:t>
            </a:r>
          </a:p>
          <a:p>
            <a:r>
              <a:rPr lang="en-US" dirty="0"/>
              <a:t>Initialize all pointers to NULL at declaration</a:t>
            </a:r>
          </a:p>
          <a:p>
            <a:pPr lvl="1"/>
            <a:r>
              <a:rPr lang="en-US" dirty="0"/>
              <a:t>Not required ,but good practice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Usually C does no initialization:</a:t>
            </a:r>
            <a:br>
              <a:rPr lang="en-US" dirty="0"/>
            </a:b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 = NULL, *q = NULL, *r = NULL, *s = NULL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If (s != NULL) {*s = 42;}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"%p - %p - %p - %p"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p, q, r, s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411480" lvl="1" indent="0">
              <a:buNone/>
            </a:pPr>
            <a:endParaRPr lang="en-US" dirty="0"/>
          </a:p>
        </p:txBody>
      </p:sp>
      <p:sp>
        <p:nvSpPr>
          <p:cNvPr id="4" name="Rectangle 14"/>
          <p:cNvSpPr/>
          <p:nvPr/>
        </p:nvSpPr>
        <p:spPr>
          <a:xfrm>
            <a:off x="1981200" y="4953442"/>
            <a:ext cx="8839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“Thou shalt not follow the NULL pointer, </a:t>
            </a:r>
          </a:p>
          <a:p>
            <a:r>
              <a:rPr lang="en-US" sz="2400" i="1" dirty="0"/>
              <a:t>for chaos and madness await thee at its end”</a:t>
            </a:r>
          </a:p>
          <a:p>
            <a:endParaRPr lang="en-US" sz="2400" i="1" dirty="0"/>
          </a:p>
          <a:p>
            <a:pPr marL="1928744" lvl="6"/>
            <a:r>
              <a:rPr lang="en-US" i="1" dirty="0"/>
              <a:t>	Henry Spencer’s 10 commandments for C-programmers.</a:t>
            </a:r>
            <a:br>
              <a:rPr lang="en-US" i="1" dirty="0"/>
            </a:br>
            <a:r>
              <a:rPr lang="en-US" i="1" dirty="0"/>
              <a:t>	https://www.seebs.net/c/10com.html</a:t>
            </a:r>
          </a:p>
        </p:txBody>
      </p:sp>
    </p:spTree>
    <p:extLst>
      <p:ext uri="{BB962C8B-B14F-4D97-AF65-F5344CB8AC3E}">
        <p14:creationId xmlns:p14="http://schemas.microsoft.com/office/powerpoint/2010/main" val="118542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void 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Generic pointer - </a:t>
            </a:r>
            <a:r>
              <a:rPr lang="en-US" i="1" dirty="0" err="1"/>
              <a:t>typeless</a:t>
            </a:r>
            <a:endParaRPr lang="en-US" i="1" dirty="0"/>
          </a:p>
          <a:p>
            <a:r>
              <a:rPr lang="en-US" dirty="0"/>
              <a:t>Cannot dereference </a:t>
            </a:r>
          </a:p>
          <a:p>
            <a:r>
              <a:rPr lang="en-US" dirty="0"/>
              <a:t>Need casting before dereference</a:t>
            </a:r>
          </a:p>
        </p:txBody>
      </p:sp>
    </p:spTree>
    <p:extLst>
      <p:ext uri="{BB962C8B-B14F-4D97-AF65-F5344CB8AC3E}">
        <p14:creationId xmlns:p14="http://schemas.microsoft.com/office/powerpoint/2010/main" val="36846864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Pointer to stack memory – by using address operator</a:t>
            </a:r>
          </a:p>
          <a:p>
            <a:r>
              <a:rPr lang="en-US" dirty="0"/>
              <a:t>Pointer to heap memory must be first allocated</a:t>
            </a:r>
          </a:p>
        </p:txBody>
      </p:sp>
    </p:spTree>
    <p:extLst>
      <p:ext uri="{BB962C8B-B14F-4D97-AF65-F5344CB8AC3E}">
        <p14:creationId xmlns:p14="http://schemas.microsoft.com/office/powerpoint/2010/main" val="1278512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memory: Memory allocation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/>
            <a:endParaRPr lang="en-US" dirty="0"/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Allocate memory from heap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Performed at runtime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Not de-allocated automatically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Useful for dynamic memory usage</a:t>
            </a:r>
          </a:p>
        </p:txBody>
      </p:sp>
    </p:spTree>
    <p:extLst>
      <p:ext uri="{BB962C8B-B14F-4D97-AF65-F5344CB8AC3E}">
        <p14:creationId xmlns:p14="http://schemas.microsoft.com/office/powerpoint/2010/main" val="32649495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malloc()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 </a:t>
            </a:r>
            <a:r>
              <a:rPr lang="en-US" dirty="0" err="1"/>
              <a:t>malloc</a:t>
            </a:r>
            <a:endParaRPr lang="en-US" dirty="0"/>
          </a:p>
          <a:p>
            <a:r>
              <a:rPr lang="en-US" dirty="0" err="1"/>
              <a:t>malloc</a:t>
            </a:r>
            <a:r>
              <a:rPr lang="en-US" dirty="0"/>
              <a:t>(</a:t>
            </a:r>
            <a:r>
              <a:rPr lang="en-US" dirty="0" err="1"/>
              <a:t>size_t</a:t>
            </a:r>
            <a:r>
              <a:rPr lang="en-US" dirty="0"/>
              <a:t> Size) – argument in bytes</a:t>
            </a:r>
          </a:p>
          <a:p>
            <a:r>
              <a:rPr lang="en-US" dirty="0"/>
              <a:t>Usage:</a:t>
            </a:r>
          </a:p>
          <a:p>
            <a:pPr lvl="1"/>
            <a:r>
              <a:rPr lang="en-US" dirty="0" err="1"/>
              <a:t>malloc</a:t>
            </a:r>
            <a:r>
              <a:rPr lang="en-US" dirty="0"/>
              <a:t>(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malloc</a:t>
            </a:r>
            <a:r>
              <a:rPr lang="en-US" dirty="0"/>
              <a:t>(10*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))</a:t>
            </a:r>
          </a:p>
          <a:p>
            <a:pPr lvl="1"/>
            <a:r>
              <a:rPr lang="en-US" dirty="0" err="1"/>
              <a:t>malloc</a:t>
            </a:r>
            <a:r>
              <a:rPr lang="en-US" dirty="0"/>
              <a:t>(20*</a:t>
            </a:r>
            <a:r>
              <a:rPr lang="en-US" dirty="0" err="1"/>
              <a:t>sizeof</a:t>
            </a:r>
            <a:r>
              <a:rPr lang="en-US" dirty="0"/>
              <a:t>(double))</a:t>
            </a:r>
          </a:p>
          <a:p>
            <a:r>
              <a:rPr lang="en-US" dirty="0"/>
              <a:t>Returns (void *) always</a:t>
            </a:r>
          </a:p>
          <a:p>
            <a:r>
              <a:rPr lang="en-US" dirty="0"/>
              <a:t>Returns NULL if failed</a:t>
            </a:r>
          </a:p>
          <a:p>
            <a:r>
              <a:rPr lang="en-US" dirty="0"/>
              <a:t>Good code will check for output</a:t>
            </a:r>
          </a:p>
        </p:txBody>
      </p:sp>
    </p:spTree>
    <p:extLst>
      <p:ext uri="{BB962C8B-B14F-4D97-AF65-F5344CB8AC3E}">
        <p14:creationId xmlns:p14="http://schemas.microsoft.com/office/powerpoint/2010/main" val="24866883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calloc</a:t>
            </a:r>
            <a:r>
              <a:rPr lang="en-US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malloc</a:t>
            </a:r>
            <a:r>
              <a:rPr lang="en-US" dirty="0"/>
              <a:t> and initialization to zero</a:t>
            </a:r>
          </a:p>
          <a:p>
            <a:r>
              <a:rPr lang="en-US" dirty="0" err="1"/>
              <a:t>calloc</a:t>
            </a:r>
            <a:r>
              <a:rPr lang="en-US" dirty="0"/>
              <a:t>(</a:t>
            </a:r>
            <a:r>
              <a:rPr lang="en-US" dirty="0" err="1"/>
              <a:t>size_t</a:t>
            </a:r>
            <a:r>
              <a:rPr lang="en-US" dirty="0"/>
              <a:t> Count, </a:t>
            </a:r>
            <a:r>
              <a:rPr lang="en-US" dirty="0" err="1"/>
              <a:t>size_t</a:t>
            </a:r>
            <a:r>
              <a:rPr lang="en-US" dirty="0"/>
              <a:t> Size)</a:t>
            </a:r>
          </a:p>
          <a:p>
            <a:r>
              <a:rPr lang="en-US" dirty="0"/>
              <a:t>Requires number of elements along with size of each</a:t>
            </a:r>
          </a:p>
          <a:p>
            <a:r>
              <a:rPr lang="en-US" dirty="0"/>
              <a:t>Usage:</a:t>
            </a:r>
          </a:p>
          <a:p>
            <a:pPr lvl="1"/>
            <a:r>
              <a:rPr lang="en-US" dirty="0" err="1"/>
              <a:t>calloc</a:t>
            </a:r>
            <a:r>
              <a:rPr lang="en-US" dirty="0"/>
              <a:t>(10, 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));</a:t>
            </a:r>
          </a:p>
          <a:p>
            <a:pPr lvl="1"/>
            <a:r>
              <a:rPr lang="en-US" dirty="0" err="1"/>
              <a:t>calloc</a:t>
            </a:r>
            <a:r>
              <a:rPr lang="en-US" dirty="0"/>
              <a:t>(1, 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));</a:t>
            </a:r>
          </a:p>
          <a:p>
            <a:pPr lvl="1"/>
            <a:r>
              <a:rPr lang="en-US" dirty="0" err="1"/>
              <a:t>calloc</a:t>
            </a:r>
            <a:r>
              <a:rPr lang="en-US" dirty="0"/>
              <a:t>(100, </a:t>
            </a:r>
            <a:r>
              <a:rPr lang="en-US" dirty="0" err="1"/>
              <a:t>sizeof</a:t>
            </a:r>
            <a:r>
              <a:rPr lang="en-US" dirty="0"/>
              <a:t>(char));//what happens here?</a:t>
            </a:r>
          </a:p>
          <a:p>
            <a:r>
              <a:rPr lang="en-US" dirty="0"/>
              <a:t>Returns (void *)</a:t>
            </a:r>
          </a:p>
          <a:p>
            <a:r>
              <a:rPr lang="en-US" dirty="0"/>
              <a:t>Returns NULL for failure</a:t>
            </a:r>
          </a:p>
          <a:p>
            <a:r>
              <a:rPr lang="en-US" dirty="0"/>
              <a:t>Checks for integer overflow of arguments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5749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382000" cy="5256584"/>
          </a:xfrm>
        </p:spPr>
        <p:txBody>
          <a:bodyPr/>
          <a:lstStyle/>
          <a:p>
            <a:r>
              <a:rPr lang="en-US" dirty="0"/>
              <a:t>De-allocates memory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free(void *p)</a:t>
            </a:r>
          </a:p>
          <a:p>
            <a:r>
              <a:rPr lang="en-US" dirty="0"/>
              <a:t>Usage:</a:t>
            </a:r>
          </a:p>
          <a:p>
            <a:pPr marL="1051560" lvl="3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*p;</a:t>
            </a:r>
          </a:p>
          <a:p>
            <a:pPr marL="1051560" lvl="3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 =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*)malloc(10*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marL="1051560" lvl="3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free(p);</a:t>
            </a:r>
            <a:b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 = NULL;</a:t>
            </a:r>
          </a:p>
          <a:p>
            <a:endParaRPr lang="en-US" dirty="0"/>
          </a:p>
          <a:p>
            <a:r>
              <a:rPr lang="en-US" dirty="0"/>
              <a:t>p is not changed – but the memory is not available anymore</a:t>
            </a:r>
          </a:p>
          <a:p>
            <a:r>
              <a:rPr lang="en-US" dirty="0"/>
              <a:t>Good idea to change p to NULL.</a:t>
            </a:r>
          </a:p>
        </p:txBody>
      </p:sp>
    </p:spTree>
    <p:extLst>
      <p:ext uri="{BB962C8B-B14F-4D97-AF65-F5344CB8AC3E}">
        <p14:creationId xmlns:p14="http://schemas.microsoft.com/office/powerpoint/2010/main" val="1270351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C:</a:t>
            </a:r>
          </a:p>
          <a:p>
            <a:pPr lvl="1"/>
            <a:r>
              <a:rPr lang="en-US" dirty="0"/>
              <a:t>C programming paradigm == procedure oriented</a:t>
            </a:r>
          </a:p>
          <a:p>
            <a:pPr lvl="1"/>
            <a:r>
              <a:rPr lang="en-US" dirty="0"/>
              <a:t>Basic introduction to coding in C</a:t>
            </a:r>
          </a:p>
          <a:p>
            <a:pPr lvl="1"/>
            <a:r>
              <a:rPr lang="en-US" dirty="0"/>
              <a:t>Commonly used elements in C</a:t>
            </a:r>
          </a:p>
          <a:p>
            <a:pPr lvl="1"/>
            <a:r>
              <a:rPr lang="en-US" dirty="0"/>
              <a:t>Warnings and possible errors</a:t>
            </a:r>
          </a:p>
          <a:p>
            <a:br>
              <a:rPr lang="en-US" dirty="0"/>
            </a:br>
            <a:r>
              <a:rPr lang="en-US" dirty="0"/>
              <a:t>Variable, operators and expressions</a:t>
            </a:r>
          </a:p>
          <a:p>
            <a:r>
              <a:rPr lang="en-US" dirty="0"/>
              <a:t>Primitive data types</a:t>
            </a:r>
          </a:p>
          <a:p>
            <a:r>
              <a:rPr lang="en-US" dirty="0"/>
              <a:t>Control structures</a:t>
            </a:r>
          </a:p>
        </p:txBody>
      </p:sp>
    </p:spTree>
    <p:extLst>
      <p:ext uri="{BB962C8B-B14F-4D97-AF65-F5344CB8AC3E}">
        <p14:creationId xmlns:p14="http://schemas.microsoft.com/office/powerpoint/2010/main" val="6578507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Ways to manipulate pointers</a:t>
            </a:r>
          </a:p>
          <a:p>
            <a:r>
              <a:rPr lang="en-US" dirty="0"/>
              <a:t>Since pointers are just numbers – anything is possible</a:t>
            </a:r>
          </a:p>
          <a:p>
            <a:r>
              <a:rPr lang="en-US" dirty="0"/>
              <a:t>What makes sense?</a:t>
            </a:r>
          </a:p>
          <a:p>
            <a:pPr lvl="1"/>
            <a:r>
              <a:rPr lang="en-US" dirty="0"/>
              <a:t>Addition of integer</a:t>
            </a:r>
          </a:p>
          <a:p>
            <a:pPr lvl="1"/>
            <a:r>
              <a:rPr lang="en-US" dirty="0"/>
              <a:t>subtraction of integers</a:t>
            </a:r>
          </a:p>
          <a:p>
            <a:pPr lvl="1"/>
            <a:r>
              <a:rPr lang="en-US" dirty="0"/>
              <a:t>Comparison operators</a:t>
            </a:r>
          </a:p>
          <a:p>
            <a:pPr lvl="1"/>
            <a:r>
              <a:rPr lang="en-US" dirty="0"/>
              <a:t>difference of two pointers</a:t>
            </a:r>
          </a:p>
        </p:txBody>
      </p:sp>
    </p:spTree>
    <p:extLst>
      <p:ext uri="{BB962C8B-B14F-4D97-AF65-F5344CB8AC3E}">
        <p14:creationId xmlns:p14="http://schemas.microsoft.com/office/powerpoint/2010/main" val="25398773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+ </a:t>
            </a:r>
            <a:r>
              <a:rPr lang="en-US" dirty="0" err="1"/>
              <a:t>int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3234080"/>
            <a:ext cx="5315974" cy="316672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981200" y="1066800"/>
            <a:ext cx="7620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Access elements of memory block after the pointer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p+i</a:t>
            </a:r>
            <a:r>
              <a:rPr lang="en-US" dirty="0"/>
              <a:t> is the same address as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p[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p+i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 = &amp;p[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p+i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 = p[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dirty="0"/>
              <a:t>The addition depends on the type</a:t>
            </a:r>
          </a:p>
        </p:txBody>
      </p:sp>
    </p:spTree>
    <p:extLst>
      <p:ext uri="{BB962C8B-B14F-4D97-AF65-F5344CB8AC3E}">
        <p14:creationId xmlns:p14="http://schemas.microsoft.com/office/powerpoint/2010/main" val="28342050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- </a:t>
            </a:r>
            <a:r>
              <a:rPr lang="en-US" dirty="0" err="1"/>
              <a:t>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elements before a pointer </a:t>
            </a:r>
          </a:p>
          <a:p>
            <a:pPr lvl="1"/>
            <a:r>
              <a:rPr lang="en-US" dirty="0"/>
              <a:t>The location </a:t>
            </a:r>
            <a:r>
              <a:rPr lang="en-US" i="1" dirty="0"/>
              <a:t>must</a:t>
            </a:r>
            <a:r>
              <a:rPr lang="en-US" dirty="0"/>
              <a:t> be in the </a:t>
            </a:r>
            <a:r>
              <a:rPr lang="en-US" i="1" dirty="0"/>
              <a:t>same</a:t>
            </a:r>
            <a:r>
              <a:rPr lang="en-US" dirty="0"/>
              <a:t> memory block</a:t>
            </a:r>
          </a:p>
          <a:p>
            <a:endParaRPr lang="en-US" dirty="0"/>
          </a:p>
          <a:p>
            <a:r>
              <a:rPr lang="en-US" dirty="0"/>
              <a:t>The size of memory offsets depends on type</a:t>
            </a:r>
          </a:p>
          <a:p>
            <a:r>
              <a:rPr lang="en-US" dirty="0"/>
              <a:t>Useful for certain cases – stack </a:t>
            </a:r>
          </a:p>
          <a:p>
            <a:r>
              <a:rPr lang="en-US" dirty="0"/>
              <a:t>Careful :</a:t>
            </a:r>
          </a:p>
          <a:p>
            <a:pPr lvl="1"/>
            <a:r>
              <a:rPr lang="en-US" dirty="0"/>
              <a:t>‘off by one’ error</a:t>
            </a:r>
          </a:p>
        </p:txBody>
      </p:sp>
    </p:spTree>
    <p:extLst>
      <p:ext uri="{BB962C8B-B14F-4D97-AF65-F5344CB8AC3E}">
        <p14:creationId xmlns:p14="http://schemas.microsoft.com/office/powerpoint/2010/main" val="32950828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&lt;, &lt;= , &gt;, &gt;=, ==, != between two pointers</a:t>
            </a:r>
          </a:p>
          <a:p>
            <a:r>
              <a:rPr lang="en-US" dirty="0"/>
              <a:t>Useful for block traversal</a:t>
            </a:r>
          </a:p>
          <a:p>
            <a:r>
              <a:rPr lang="en-US" dirty="0"/>
              <a:t>Both must be inside the </a:t>
            </a:r>
            <a:r>
              <a:rPr lang="en-US" i="1" dirty="0"/>
              <a:t>specific</a:t>
            </a:r>
            <a:r>
              <a:rPr lang="en-US" dirty="0"/>
              <a:t> memory block</a:t>
            </a:r>
          </a:p>
          <a:p>
            <a:r>
              <a:rPr lang="en-US" dirty="0"/>
              <a:t>Only pointers are compared not the value at the variables</a:t>
            </a:r>
          </a:p>
          <a:p>
            <a:r>
              <a:rPr lang="en-US" dirty="0"/>
              <a:t>Example :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*p,*q;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10,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15;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 = &amp;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q = &amp;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qVal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(p &gt; q) and (*p &gt; *q) are different</a:t>
            </a:r>
          </a:p>
        </p:txBody>
      </p:sp>
    </p:spTree>
    <p:extLst>
      <p:ext uri="{BB962C8B-B14F-4D97-AF65-F5344CB8AC3E}">
        <p14:creationId xmlns:p14="http://schemas.microsoft.com/office/powerpoint/2010/main" val="25134710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21774"/>
            <a:ext cx="6767536" cy="630963"/>
          </a:xfrm>
        </p:spPr>
        <p:txBody>
          <a:bodyPr/>
          <a:lstStyle/>
          <a:p>
            <a:r>
              <a:rPr lang="en-US" dirty="0"/>
              <a:t>p - q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operator</a:t>
            </a:r>
          </a:p>
          <a:p>
            <a:r>
              <a:rPr lang="en-US" dirty="0"/>
              <a:t>Used to count the objects between two pointers</a:t>
            </a:r>
          </a:p>
          <a:p>
            <a:r>
              <a:rPr lang="en-US" dirty="0"/>
              <a:t>Return type is </a:t>
            </a:r>
            <a:r>
              <a:rPr lang="en-US" dirty="0" err="1"/>
              <a:t>ptrdiff_t</a:t>
            </a:r>
            <a:r>
              <a:rPr lang="en-US" dirty="0"/>
              <a:t> defined in </a:t>
            </a:r>
            <a:r>
              <a:rPr lang="en-US" dirty="0" err="1"/>
              <a:t>stddef.h</a:t>
            </a:r>
            <a:endParaRPr lang="en-US" dirty="0"/>
          </a:p>
          <a:p>
            <a:r>
              <a:rPr lang="en-US" dirty="0"/>
              <a:t>Example :</a:t>
            </a:r>
          </a:p>
          <a:p>
            <a:pPr lvl="1"/>
            <a:r>
              <a:rPr lang="en-US" dirty="0"/>
              <a:t>p is a double array of size n with 0.0 somewhere, q is a double *</a:t>
            </a:r>
          </a:p>
          <a:p>
            <a:pPr lvl="1"/>
            <a:endParaRPr lang="en-US" dirty="0"/>
          </a:p>
          <a:p>
            <a:pPr marL="1051560" lvl="3" indent="0">
              <a:buNone/>
            </a:pPr>
            <a:r>
              <a:rPr lang="en-US" b="1" dirty="0" err="1">
                <a:solidFill>
                  <a:srgbClr val="8000FF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position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51560" lvl="3" indent="0">
              <a:buNone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q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q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q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51560" lvl="3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q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51560" lvl="3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51560" lvl="3" indent="0">
              <a:buNone/>
            </a:pP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position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q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fr-FR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fr-FR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fr-FR" b="1" dirty="0">
                <a:solidFill>
                  <a:srgbClr val="FF8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q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-(</a:t>
            </a:r>
            <a:r>
              <a:rPr lang="fr-FR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fr-FR" b="1" dirty="0">
                <a:solidFill>
                  <a:srgbClr val="FF800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fr-FR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682154"/>
      </p:ext>
    </p:extLst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Implicit casting from/to (void *)</a:t>
            </a:r>
          </a:p>
          <a:p>
            <a:r>
              <a:rPr lang="en-US" dirty="0"/>
              <a:t>Explicit casting is allowed</a:t>
            </a:r>
          </a:p>
          <a:p>
            <a:r>
              <a:rPr lang="en-US" dirty="0"/>
              <a:t>Example: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(char *)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320675" lvl="1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*)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br>
              <a:rPr lang="en-US" dirty="0"/>
            </a:br>
            <a:r>
              <a:rPr lang="en-US" dirty="0"/>
              <a:t>Problems with explicit casting?</a:t>
            </a:r>
          </a:p>
          <a:p>
            <a:r>
              <a:rPr lang="en-US" dirty="0"/>
              <a:t>Avoid unless you know what you are doing!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F04159-4D60-4415-8608-B6240437B4AB}"/>
              </a:ext>
            </a:extLst>
          </p:cNvPr>
          <p:cNvSpPr txBox="1"/>
          <p:nvPr/>
        </p:nvSpPr>
        <p:spPr>
          <a:xfrm>
            <a:off x="6748670" y="1311965"/>
            <a:ext cx="43945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 x = 42;</a:t>
            </a:r>
          </a:p>
          <a:p>
            <a:r>
              <a:rPr lang="en-US" dirty="0"/>
              <a:t>Char *</a:t>
            </a:r>
            <a:r>
              <a:rPr lang="en-US" dirty="0" err="1"/>
              <a:t>pPtr</a:t>
            </a:r>
            <a:r>
              <a:rPr lang="en-US" dirty="0"/>
              <a:t> = NULL;</a:t>
            </a:r>
          </a:p>
          <a:p>
            <a:endParaRPr lang="en-US" dirty="0"/>
          </a:p>
          <a:p>
            <a:r>
              <a:rPr lang="en-US" dirty="0"/>
              <a:t>..</a:t>
            </a:r>
          </a:p>
          <a:p>
            <a:endParaRPr lang="en-US" dirty="0"/>
          </a:p>
          <a:p>
            <a:r>
              <a:rPr lang="en-US" dirty="0"/>
              <a:t>Void *</a:t>
            </a:r>
            <a:r>
              <a:rPr lang="en-US" dirty="0" err="1"/>
              <a:t>pGeneric</a:t>
            </a:r>
            <a:r>
              <a:rPr lang="en-US" dirty="0"/>
              <a:t> = NULL;</a:t>
            </a:r>
          </a:p>
          <a:p>
            <a:endParaRPr lang="en-US" dirty="0"/>
          </a:p>
          <a:p>
            <a:r>
              <a:rPr lang="en-US" dirty="0" err="1"/>
              <a:t>pGeneric</a:t>
            </a:r>
            <a:r>
              <a:rPr lang="en-US" dirty="0"/>
              <a:t> = (char*)&amp;x;</a:t>
            </a:r>
          </a:p>
          <a:p>
            <a:endParaRPr lang="en-US" dirty="0"/>
          </a:p>
          <a:p>
            <a:r>
              <a:rPr lang="en-US" dirty="0"/>
              <a:t>Unable to cast from int * to char *, </a:t>
            </a:r>
            <a:r>
              <a:rPr lang="en-US" dirty="0" err="1"/>
              <a:t>explisit</a:t>
            </a:r>
            <a:r>
              <a:rPr lang="en-US" dirty="0"/>
              <a:t> cast required.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600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534400" cy="5256584"/>
          </a:xfrm>
        </p:spPr>
        <p:txBody>
          <a:bodyPr/>
          <a:lstStyle/>
          <a:p>
            <a:r>
              <a:rPr lang="en-US" dirty="0"/>
              <a:t>Example :</a:t>
            </a:r>
          </a:p>
          <a:p>
            <a:pPr marL="642937" lvl="2" indent="0">
              <a:buNone/>
            </a:pPr>
            <a:r>
              <a:rPr lang="en-US" b="1" dirty="0" err="1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, expr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642937" lvl="2" indent="0">
              <a:buNone/>
            </a:pP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char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pChar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642937" lvl="2" indent="0">
              <a:buNone/>
            </a:pP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pChar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char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*)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pInt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642937" lvl="2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expr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=(</a:t>
            </a:r>
            <a:r>
              <a:rPr lang="en-US" b="1" dirty="0" err="1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*)(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pChar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offSet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)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3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</a:p>
          <a:p>
            <a:pPr lvl="0">
              <a:buClr>
                <a:srgbClr val="A9A57C"/>
              </a:buClr>
            </a:pPr>
            <a:br>
              <a:rPr lang="en-US" dirty="0">
                <a:solidFill>
                  <a:srgbClr val="2F2B20"/>
                </a:solidFill>
              </a:rPr>
            </a:br>
            <a:r>
              <a:rPr lang="en-US" dirty="0">
                <a:solidFill>
                  <a:srgbClr val="2F2B20"/>
                </a:solidFill>
              </a:rPr>
              <a:t>What would you guess the </a:t>
            </a:r>
            <a:r>
              <a:rPr lang="en-US" dirty="0" err="1">
                <a:solidFill>
                  <a:srgbClr val="2F2B20"/>
                </a:solidFill>
              </a:rPr>
              <a:t>offSet</a:t>
            </a:r>
            <a:r>
              <a:rPr lang="en-US" dirty="0">
                <a:solidFill>
                  <a:srgbClr val="2F2B20"/>
                </a:solidFill>
              </a:rPr>
              <a:t> is so that the expr is true?</a:t>
            </a:r>
          </a:p>
          <a:p>
            <a:pPr lvl="0">
              <a:buClr>
                <a:srgbClr val="A9A57C"/>
              </a:buClr>
            </a:pPr>
            <a:endParaRPr lang="en-US" dirty="0">
              <a:solidFill>
                <a:srgbClr val="2F2B20"/>
              </a:solidFill>
            </a:endParaRPr>
          </a:p>
          <a:p>
            <a:pPr lvl="0">
              <a:buClr>
                <a:srgbClr val="A9A57C"/>
              </a:buClr>
            </a:pPr>
            <a:r>
              <a:rPr lang="en-US" dirty="0">
                <a:solidFill>
                  <a:srgbClr val="2F2B20"/>
                </a:solidFill>
              </a:rPr>
              <a:t>Answer : </a:t>
            </a:r>
            <a:r>
              <a:rPr lang="en-US" dirty="0" err="1">
                <a:solidFill>
                  <a:srgbClr val="2F2B20"/>
                </a:solidFill>
              </a:rPr>
              <a:t>offSet</a:t>
            </a:r>
            <a:r>
              <a:rPr lang="en-US" dirty="0">
                <a:solidFill>
                  <a:srgbClr val="2F2B20"/>
                </a:solidFill>
              </a:rPr>
              <a:t> = 12</a:t>
            </a:r>
          </a:p>
        </p:txBody>
      </p:sp>
    </p:spTree>
    <p:extLst>
      <p:ext uri="{BB962C8B-B14F-4D97-AF65-F5344CB8AC3E}">
        <p14:creationId xmlns:p14="http://schemas.microsoft.com/office/powerpoint/2010/main" val="121198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void *</a:t>
            </a:r>
            <a:r>
              <a:rPr lang="en-US" b="1" dirty="0" err="1"/>
              <a:t>memcpy</a:t>
            </a:r>
            <a:r>
              <a:rPr lang="en-US" b="1" dirty="0"/>
              <a:t>(void *</a:t>
            </a:r>
            <a:r>
              <a:rPr lang="en-US" b="1" dirty="0" err="1"/>
              <a:t>dest</a:t>
            </a:r>
            <a:r>
              <a:rPr lang="en-US" b="1" dirty="0"/>
              <a:t>, </a:t>
            </a:r>
            <a:r>
              <a:rPr lang="en-US" b="1" dirty="0" err="1"/>
              <a:t>const</a:t>
            </a:r>
            <a:r>
              <a:rPr lang="en-US" b="1" dirty="0"/>
              <a:t> void *</a:t>
            </a:r>
            <a:r>
              <a:rPr lang="en-US" b="1" dirty="0" err="1"/>
              <a:t>src</a:t>
            </a:r>
            <a:r>
              <a:rPr lang="en-US" b="1" dirty="0"/>
              <a:t>, </a:t>
            </a:r>
            <a:r>
              <a:rPr lang="en-US" b="1" dirty="0" err="1"/>
              <a:t>size_t</a:t>
            </a:r>
            <a:r>
              <a:rPr lang="en-US" b="1" dirty="0"/>
              <a:t> </a:t>
            </a:r>
            <a:r>
              <a:rPr lang="en-US" b="1" dirty="0" err="1"/>
              <a:t>len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copy from one buffer to other </a:t>
            </a:r>
          </a:p>
          <a:p>
            <a:pPr lvl="1"/>
            <a:r>
              <a:rPr lang="en-US" dirty="0"/>
              <a:t>Both must be valid memories</a:t>
            </a:r>
          </a:p>
          <a:p>
            <a:pPr lvl="1"/>
            <a:r>
              <a:rPr lang="en-US" dirty="0"/>
              <a:t>Cannot have overlapping buffers</a:t>
            </a:r>
          </a:p>
          <a:p>
            <a:r>
              <a:rPr lang="en-US" b="1" dirty="0"/>
              <a:t>void *</a:t>
            </a:r>
            <a:r>
              <a:rPr lang="en-US" b="1" dirty="0" err="1"/>
              <a:t>memmove</a:t>
            </a:r>
            <a:r>
              <a:rPr lang="en-US" b="1" dirty="0"/>
              <a:t>(void *</a:t>
            </a:r>
            <a:r>
              <a:rPr lang="en-US" b="1" dirty="0" err="1"/>
              <a:t>dest</a:t>
            </a:r>
            <a:r>
              <a:rPr lang="en-US" b="1" dirty="0"/>
              <a:t>, </a:t>
            </a:r>
            <a:r>
              <a:rPr lang="en-US" b="1" dirty="0" err="1"/>
              <a:t>const</a:t>
            </a:r>
            <a:r>
              <a:rPr lang="en-US" b="1" dirty="0"/>
              <a:t> void *</a:t>
            </a:r>
            <a:r>
              <a:rPr lang="en-US" b="1" dirty="0" err="1"/>
              <a:t>src</a:t>
            </a:r>
            <a:r>
              <a:rPr lang="en-US" b="1" dirty="0"/>
              <a:t>, </a:t>
            </a:r>
            <a:r>
              <a:rPr lang="en-US" b="1" dirty="0" err="1"/>
              <a:t>size_t</a:t>
            </a:r>
            <a:r>
              <a:rPr lang="en-US" b="1" dirty="0"/>
              <a:t> </a:t>
            </a:r>
            <a:r>
              <a:rPr lang="en-US" b="1" dirty="0" err="1"/>
              <a:t>len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Makes a copy first and then copy to </a:t>
            </a:r>
            <a:r>
              <a:rPr lang="en-US" dirty="0" err="1"/>
              <a:t>dest</a:t>
            </a:r>
            <a:endParaRPr lang="en-US" dirty="0"/>
          </a:p>
          <a:p>
            <a:pPr lvl="1"/>
            <a:r>
              <a:rPr lang="en-US" dirty="0"/>
              <a:t>Handles overlap</a:t>
            </a:r>
          </a:p>
          <a:p>
            <a:r>
              <a:rPr lang="en-US" b="1" dirty="0"/>
              <a:t>void *</a:t>
            </a:r>
            <a:r>
              <a:rPr lang="en-US" b="1" dirty="0" err="1"/>
              <a:t>memcmp</a:t>
            </a:r>
            <a:r>
              <a:rPr lang="en-US" b="1" dirty="0"/>
              <a:t>(</a:t>
            </a:r>
            <a:r>
              <a:rPr lang="en-US" b="1" dirty="0" err="1"/>
              <a:t>const</a:t>
            </a:r>
            <a:r>
              <a:rPr lang="en-US" b="1" dirty="0"/>
              <a:t> void *p, </a:t>
            </a:r>
            <a:r>
              <a:rPr lang="en-US" b="1" dirty="0" err="1"/>
              <a:t>const</a:t>
            </a:r>
            <a:r>
              <a:rPr lang="en-US" b="1" dirty="0"/>
              <a:t> void *q, </a:t>
            </a:r>
            <a:r>
              <a:rPr lang="en-US" b="1" dirty="0" err="1"/>
              <a:t>size_t</a:t>
            </a:r>
            <a:r>
              <a:rPr lang="en-US" b="1" dirty="0"/>
              <a:t> </a:t>
            </a:r>
            <a:r>
              <a:rPr lang="en-US" b="1" dirty="0" err="1"/>
              <a:t>len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lexicographic comparison</a:t>
            </a:r>
          </a:p>
          <a:p>
            <a:r>
              <a:rPr lang="en-US" b="1" dirty="0"/>
              <a:t>void *</a:t>
            </a:r>
            <a:r>
              <a:rPr lang="en-US" b="1" dirty="0" err="1"/>
              <a:t>memchr</a:t>
            </a:r>
            <a:r>
              <a:rPr lang="en-US" b="1" dirty="0"/>
              <a:t>(</a:t>
            </a:r>
            <a:r>
              <a:rPr lang="en-US" b="1" dirty="0" err="1"/>
              <a:t>const</a:t>
            </a:r>
            <a:r>
              <a:rPr lang="en-US" b="1" dirty="0"/>
              <a:t> void *p, </a:t>
            </a:r>
            <a:r>
              <a:rPr lang="en-US" b="1" dirty="0" err="1"/>
              <a:t>int</a:t>
            </a:r>
            <a:r>
              <a:rPr lang="en-US" b="1" dirty="0"/>
              <a:t> c, </a:t>
            </a:r>
            <a:r>
              <a:rPr lang="en-US" b="1" dirty="0" err="1"/>
              <a:t>size_t</a:t>
            </a:r>
            <a:r>
              <a:rPr lang="en-US" b="1" dirty="0"/>
              <a:t> </a:t>
            </a:r>
            <a:r>
              <a:rPr lang="en-US" b="1" dirty="0" err="1"/>
              <a:t>len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find first </a:t>
            </a:r>
            <a:r>
              <a:rPr lang="en-US" dirty="0" err="1"/>
              <a:t>occurence</a:t>
            </a:r>
            <a:r>
              <a:rPr lang="en-US" dirty="0"/>
              <a:t> (char)c in p</a:t>
            </a:r>
          </a:p>
          <a:p>
            <a:pPr lvl="1"/>
            <a:r>
              <a:rPr lang="en-US" dirty="0" err="1"/>
              <a:t>memrchr</a:t>
            </a:r>
            <a:r>
              <a:rPr lang="en-US" dirty="0"/>
              <a:t> – find last </a:t>
            </a:r>
            <a:r>
              <a:rPr lang="en-US" dirty="0" err="1"/>
              <a:t>occurence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9609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pointers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3877698" y="2819400"/>
            <a:ext cx="533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77698" y="2286000"/>
            <a:ext cx="533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77698" y="3352800"/>
            <a:ext cx="533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877698" y="3886200"/>
            <a:ext cx="533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endCxn id="5" idx="1"/>
          </p:cNvCxnSpPr>
          <p:nvPr/>
        </p:nvCxnSpPr>
        <p:spPr>
          <a:xfrm>
            <a:off x="3124200" y="2552700"/>
            <a:ext cx="75349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50618" y="2368034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144398" y="2552700"/>
            <a:ext cx="111340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144398" y="3086100"/>
            <a:ext cx="172300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144398" y="3619500"/>
            <a:ext cx="210400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144398" y="4152900"/>
            <a:ext cx="248500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257800" y="22860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733263" y="22860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198650" y="2279073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864251" y="2851369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339714" y="2851369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805101" y="2851369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256003" y="2851369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242103" y="3393817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705600" y="3393817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648923" y="39624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477093" y="39624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106123" y="39624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8019893" y="3968234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563323" y="3962400"/>
            <a:ext cx="457200" cy="451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3581401" y="5562601"/>
            <a:ext cx="167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double **multi;</a:t>
            </a:r>
          </a:p>
          <a:p>
            <a:r>
              <a:rPr lang="en-US" dirty="0"/>
              <a:t>Then what?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448597-93B2-48A7-ABB7-696343CF53D2}"/>
              </a:ext>
            </a:extLst>
          </p:cNvPr>
          <p:cNvSpPr txBox="1"/>
          <p:nvPr/>
        </p:nvSpPr>
        <p:spPr>
          <a:xfrm>
            <a:off x="8169965" y="1123122"/>
            <a:ext cx="3615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 </a:t>
            </a:r>
            <a:r>
              <a:rPr lang="en-US" dirty="0" err="1"/>
              <a:t>argc</a:t>
            </a:r>
            <a:r>
              <a:rPr lang="en-US" dirty="0"/>
              <a:t>, char **</a:t>
            </a:r>
            <a:r>
              <a:rPr lang="en-US" dirty="0" err="1"/>
              <a:t>argv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Argv</a:t>
            </a:r>
            <a:r>
              <a:rPr lang="en-US" dirty="0"/>
              <a:t>[0] = “./hello”</a:t>
            </a:r>
          </a:p>
          <a:p>
            <a:r>
              <a:rPr lang="en-US" dirty="0" err="1"/>
              <a:t>Argv</a:t>
            </a:r>
            <a:r>
              <a:rPr lang="en-US" dirty="0"/>
              <a:t>[1] = “parameter </a:t>
            </a:r>
            <a:r>
              <a:rPr lang="en-US" dirty="0" err="1"/>
              <a:t>en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259541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with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458200" cy="5256584"/>
          </a:xfrm>
        </p:spPr>
        <p:txBody>
          <a:bodyPr/>
          <a:lstStyle/>
          <a:p>
            <a:r>
              <a:rPr lang="en-US" dirty="0"/>
              <a:t>Pointers can be passed as function arguments or expected as return type.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void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bsort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arrsize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/>
              <a:t>Example: </a:t>
            </a:r>
          </a:p>
          <a:p>
            <a:pPr marL="642937" lvl="2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swap(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*a,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*b){</a:t>
            </a:r>
          </a:p>
          <a:p>
            <a:pPr marL="1051560" lvl="3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temp = *a;</a:t>
            </a:r>
          </a:p>
          <a:p>
            <a:pPr marL="1051560" lvl="3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*a = *b;</a:t>
            </a:r>
          </a:p>
          <a:p>
            <a:pPr marL="1051560" lvl="3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*b = temp;</a:t>
            </a:r>
          </a:p>
          <a:p>
            <a:pPr marL="730885" lvl="2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/>
              <a:t>Be careful with returning pointers from local scope!</a:t>
            </a:r>
          </a:p>
          <a:p>
            <a:r>
              <a:rPr lang="en-US" dirty="0"/>
              <a:t>More in later lectures!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3A147-DBD3-4E4A-91EE-160E09EEF729}"/>
              </a:ext>
            </a:extLst>
          </p:cNvPr>
          <p:cNvSpPr txBox="1"/>
          <p:nvPr/>
        </p:nvSpPr>
        <p:spPr>
          <a:xfrm>
            <a:off x="7682948" y="2395330"/>
            <a:ext cx="43334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 * swap(int a*, int *b){</a:t>
            </a:r>
          </a:p>
          <a:p>
            <a:r>
              <a:rPr lang="en-US" dirty="0"/>
              <a:t>   int sum = 0;</a:t>
            </a:r>
          </a:p>
          <a:p>
            <a:r>
              <a:rPr lang="en-US" dirty="0"/>
              <a:t>   int temp = *a;</a:t>
            </a:r>
          </a:p>
          <a:p>
            <a:r>
              <a:rPr lang="en-US" dirty="0"/>
              <a:t>   *a = *b;</a:t>
            </a:r>
          </a:p>
          <a:p>
            <a:r>
              <a:rPr lang="en-US" dirty="0"/>
              <a:t>  *b = temp;</a:t>
            </a:r>
          </a:p>
          <a:p>
            <a:r>
              <a:rPr lang="en-US" dirty="0"/>
              <a:t>   sum = *a + *b;</a:t>
            </a:r>
          </a:p>
          <a:p>
            <a:r>
              <a:rPr lang="en-US" dirty="0"/>
              <a:t>   return &amp;sum;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514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Memory : The actual physical resource that resides as hardware.</a:t>
            </a:r>
          </a:p>
          <a:p>
            <a:endParaRPr lang="en-US" dirty="0"/>
          </a:p>
          <a:p>
            <a:pPr lvl="1"/>
            <a:r>
              <a:rPr lang="en-US" dirty="0"/>
              <a:t>Cache</a:t>
            </a:r>
          </a:p>
          <a:p>
            <a:pPr lvl="1"/>
            <a:r>
              <a:rPr lang="en-US" dirty="0"/>
              <a:t>RAM</a:t>
            </a:r>
          </a:p>
          <a:p>
            <a:pPr lvl="1"/>
            <a:r>
              <a:rPr lang="en-US" dirty="0"/>
              <a:t>Disk</a:t>
            </a:r>
          </a:p>
          <a:p>
            <a:pPr lvl="1"/>
            <a:r>
              <a:rPr lang="en-US" dirty="0"/>
              <a:t>Other media</a:t>
            </a:r>
          </a:p>
          <a:p>
            <a:pPr lvl="1"/>
            <a:endParaRPr lang="en-US" dirty="0"/>
          </a:p>
          <a:p>
            <a:r>
              <a:rPr lang="en-US" dirty="0"/>
              <a:t>Virtual Memory : Accessed by processes – abstraction by OS – simple addressable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120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Probable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Dangling reference</a:t>
            </a:r>
          </a:p>
          <a:p>
            <a:r>
              <a:rPr lang="en-US" dirty="0"/>
              <a:t>Fragmentation</a:t>
            </a:r>
          </a:p>
          <a:p>
            <a:r>
              <a:rPr lang="en-US" dirty="0"/>
              <a:t>Memory leaks</a:t>
            </a:r>
          </a:p>
          <a:p>
            <a:r>
              <a:rPr lang="en-US" dirty="0"/>
              <a:t>Buffer overflow</a:t>
            </a:r>
          </a:p>
        </p:txBody>
      </p:sp>
    </p:spTree>
    <p:extLst>
      <p:ext uri="{BB962C8B-B14F-4D97-AF65-F5344CB8AC3E}">
        <p14:creationId xmlns:p14="http://schemas.microsoft.com/office/powerpoint/2010/main" val="27703643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Dangling 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(SOME_SIZE);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pChar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/>
              <a:t>Now </a:t>
            </a:r>
            <a:r>
              <a:rPr lang="en-US" dirty="0" err="1"/>
              <a:t>pChar</a:t>
            </a:r>
            <a:r>
              <a:rPr lang="en-US" dirty="0"/>
              <a:t> is a dangling reference</a:t>
            </a:r>
          </a:p>
        </p:txBody>
      </p:sp>
    </p:spTree>
    <p:extLst>
      <p:ext uri="{BB962C8B-B14F-4D97-AF65-F5344CB8AC3E}">
        <p14:creationId xmlns:p14="http://schemas.microsoft.com/office/powerpoint/2010/main" val="21108508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4572000" y="21336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81250" y="194893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0763150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4572000" y="21336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81250" y="194893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4294571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4572000" y="21336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81250" y="194893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4587745" y="3507719"/>
            <a:ext cx="10573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12325" y="3316755"/>
            <a:ext cx="24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38188423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4572000" y="21336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81250" y="194893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4587745" y="3507719"/>
            <a:ext cx="10573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12325" y="3316755"/>
            <a:ext cx="24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37689682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4587745" y="3507719"/>
            <a:ext cx="10573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12325" y="3316755"/>
            <a:ext cx="24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7052575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638800" y="1905000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37226" y="2364719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637226" y="2821919"/>
            <a:ext cx="533400" cy="4572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645097" y="32791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45097" y="3736319"/>
            <a:ext cx="5334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5097" y="42023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649190" y="4659536"/>
            <a:ext cx="533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endCxn id="7" idx="1"/>
          </p:cNvCxnSpPr>
          <p:nvPr/>
        </p:nvCxnSpPr>
        <p:spPr>
          <a:xfrm>
            <a:off x="4587745" y="3507719"/>
            <a:ext cx="105735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12325" y="3316755"/>
            <a:ext cx="24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543800" y="327911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 space?</a:t>
            </a:r>
          </a:p>
        </p:txBody>
      </p:sp>
    </p:spTree>
    <p:extLst>
      <p:ext uri="{BB962C8B-B14F-4D97-AF65-F5344CB8AC3E}">
        <p14:creationId xmlns:p14="http://schemas.microsoft.com/office/powerpoint/2010/main" val="3734074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Leaks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free()</a:t>
            </a:r>
          </a:p>
          <a:p>
            <a:r>
              <a:rPr lang="en-US" dirty="0"/>
              <a:t>Losing pointers</a:t>
            </a:r>
          </a:p>
          <a:p>
            <a:r>
              <a:rPr lang="en-US" dirty="0"/>
              <a:t>Reassigning pointers</a:t>
            </a:r>
          </a:p>
          <a:p>
            <a:r>
              <a:rPr lang="en-US" dirty="0"/>
              <a:t>Use </a:t>
            </a:r>
            <a:r>
              <a:rPr lang="en-US" dirty="0" err="1"/>
              <a:t>valgrind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734310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 overflow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052736"/>
            <a:ext cx="8686800" cy="5256584"/>
          </a:xfrm>
        </p:spPr>
        <p:txBody>
          <a:bodyPr/>
          <a:lstStyle/>
          <a:p>
            <a:r>
              <a:rPr lang="en-US" dirty="0"/>
              <a:t>C has no memory sizes accessible !</a:t>
            </a:r>
          </a:p>
          <a:p>
            <a:r>
              <a:rPr lang="en-US" i="1" dirty="0"/>
              <a:t>Example</a:t>
            </a:r>
            <a:r>
              <a:rPr lang="en-US" dirty="0"/>
              <a:t>:</a:t>
            </a:r>
          </a:p>
          <a:p>
            <a:pPr marL="1051560" lvl="3" indent="0">
              <a:buNone/>
            </a:pP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#define INTSIZE 10</a:t>
            </a:r>
          </a:p>
          <a:p>
            <a:pPr marL="1051560" lvl="3" indent="0">
              <a:buNone/>
            </a:pP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malloc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INTSIZE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/>
              </a:rPr>
              <a:t>sizeof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));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r>
              <a:rPr lang="en-US" b="1" dirty="0" err="1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pShort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malloc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2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*</a:t>
            </a:r>
            <a:r>
              <a:rPr lang="en-U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/>
              </a:rPr>
              <a:t>sizeof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short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));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pShort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100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pShort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1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200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/>
              </a:rPr>
              <a:t>for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(</a:t>
            </a:r>
            <a:r>
              <a:rPr lang="en-US" b="1" dirty="0">
                <a:solidFill>
                  <a:srgbClr val="8000FF"/>
                </a:solidFill>
                <a:highlight>
                  <a:srgbClr val="FFFFFF"/>
                </a:highlight>
                <a:latin typeface="Courier New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0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&lt;= </a:t>
            </a:r>
            <a:r>
              <a:rPr lang="en-US" b="1" dirty="0">
                <a:solidFill>
                  <a:srgbClr val="FF8000"/>
                </a:solidFill>
                <a:highlight>
                  <a:srgbClr val="FFFFFF"/>
                </a:highlight>
                <a:latin typeface="Courier New"/>
              </a:rPr>
              <a:t>INTSIZE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++){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marL="1051560" lvl="3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	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pInt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[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]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=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urier New"/>
              </a:rPr>
              <a:t>i</a:t>
            </a: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;</a:t>
            </a:r>
          </a:p>
          <a:p>
            <a:pPr marL="1051560" lvl="3" indent="0">
              <a:buNone/>
            </a:pPr>
            <a:r>
              <a:rPr lang="en-US" b="1" dirty="0">
                <a:solidFill>
                  <a:srgbClr val="000080"/>
                </a:solidFill>
                <a:highlight>
                  <a:srgbClr val="FFFFFF"/>
                </a:highlight>
                <a:latin typeface="Courier New"/>
              </a:rPr>
              <a:t>}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urier New"/>
            </a:endParaRPr>
          </a:p>
          <a:p>
            <a:pPr lvl="0">
              <a:buClr>
                <a:srgbClr val="A9A57C"/>
              </a:buClr>
            </a:pPr>
            <a:r>
              <a:rPr lang="en-US" dirty="0">
                <a:solidFill>
                  <a:srgbClr val="2F2B20"/>
                </a:solidFill>
              </a:rPr>
              <a:t>What happened to the poor </a:t>
            </a:r>
            <a:r>
              <a:rPr lang="en-US" dirty="0" err="1">
                <a:solidFill>
                  <a:srgbClr val="2F2B20"/>
                </a:solidFill>
              </a:rPr>
              <a:t>pShort</a:t>
            </a:r>
            <a:r>
              <a:rPr lang="en-US" dirty="0">
                <a:solidFill>
                  <a:srgbClr val="2F2B2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7667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of Physical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Cache – 4MB [intel i7-4578U]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Memory </a:t>
            </a:r>
            <a:r>
              <a:rPr lang="en-US" dirty="0">
                <a:sym typeface="Wingdings" panose="05000000000000000000" pitchFamily="2" charset="2"/>
              </a:rPr>
              <a:t> RAM</a:t>
            </a:r>
            <a:r>
              <a:rPr lang="en-US" dirty="0"/>
              <a:t> – 8GB [usual]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Hard disk  - 2 GB ++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Others -- ?</a:t>
            </a:r>
          </a:p>
        </p:txBody>
      </p:sp>
    </p:spTree>
    <p:extLst>
      <p:ext uri="{BB962C8B-B14F-4D97-AF65-F5344CB8AC3E}">
        <p14:creationId xmlns:p14="http://schemas.microsoft.com/office/powerpoint/2010/main" val="228146601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96472"/>
            <a:ext cx="6767536" cy="568827"/>
          </a:xfrm>
        </p:spPr>
        <p:txBody>
          <a:bodyPr/>
          <a:lstStyle/>
          <a:p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r>
              <a:rPr lang="en-US" dirty="0"/>
              <a:t>[] 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6415" y="764500"/>
            <a:ext cx="8052596" cy="1842864"/>
          </a:xfrm>
        </p:spPr>
        <p:txBody>
          <a:bodyPr/>
          <a:lstStyle/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main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[])</a:t>
            </a: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main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iArgC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apszArgV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[])</a:t>
            </a:r>
          </a:p>
          <a:p>
            <a:endParaRPr lang="en-US" dirty="0"/>
          </a:p>
          <a:p>
            <a:r>
              <a:rPr lang="en-US" dirty="0"/>
              <a:t>ex5 hallo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badet</a:t>
            </a:r>
            <a:r>
              <a:rPr lang="en-US" dirty="0"/>
              <a:t> din </a:t>
            </a:r>
            <a:r>
              <a:rPr lang="en-US" dirty="0" err="1"/>
              <a:t>gamle</a:t>
            </a:r>
            <a:r>
              <a:rPr lang="en-US" dirty="0"/>
              <a:t> </a:t>
            </a:r>
            <a:r>
              <a:rPr lang="en-US" dirty="0" err="1"/>
              <a:t>sjokolade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45583" y="4848922"/>
            <a:ext cx="935665" cy="4678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 dirty="0">
              <a:solidFill>
                <a:srgbClr val="000000"/>
              </a:solidFill>
              <a:sym typeface="Helvetica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845583" y="37874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Box 6"/>
          <p:cNvSpPr txBox="1"/>
          <p:nvPr/>
        </p:nvSpPr>
        <p:spPr>
          <a:xfrm>
            <a:off x="1828800" y="3352801"/>
            <a:ext cx="1905000" cy="342247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t">
            <a:spAutoFit/>
          </a:bodyPr>
          <a:lstStyle/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apszArgV[0]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[1]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[2]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[3]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[4]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[5]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[6]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[7]</a:t>
            </a:r>
          </a:p>
          <a:p>
            <a:pPr algn="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[8]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845583" y="41684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>
            <a:off x="3845583" y="45494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/>
          <p:cNvCxnSpPr/>
          <p:nvPr/>
        </p:nvCxnSpPr>
        <p:spPr>
          <a:xfrm>
            <a:off x="3845583" y="49304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>
            <a:off x="3845583" y="53114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3845583" y="56162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TextBox 12"/>
          <p:cNvSpPr txBox="1"/>
          <p:nvPr/>
        </p:nvSpPr>
        <p:spPr>
          <a:xfrm>
            <a:off x="5674384" y="3671854"/>
            <a:ext cx="1744771" cy="2314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«hallo»</a:t>
            </a:r>
          </a:p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«på»</a:t>
            </a:r>
          </a:p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«badet»</a:t>
            </a:r>
          </a:p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«din»</a:t>
            </a:r>
          </a:p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«gamle»</a:t>
            </a:r>
          </a:p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«sjokolade»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4531383" y="3972918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Arrow Connector 16"/>
          <p:cNvCxnSpPr/>
          <p:nvPr/>
        </p:nvCxnSpPr>
        <p:spPr>
          <a:xfrm flipV="1">
            <a:off x="4531383" y="4320831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16"/>
          <p:cNvCxnSpPr/>
          <p:nvPr/>
        </p:nvCxnSpPr>
        <p:spPr>
          <a:xfrm flipV="1">
            <a:off x="4531383" y="4701831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Arrow Connector 16"/>
          <p:cNvCxnSpPr/>
          <p:nvPr/>
        </p:nvCxnSpPr>
        <p:spPr>
          <a:xfrm flipV="1">
            <a:off x="4531383" y="5082831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Arrow Connector 16"/>
          <p:cNvCxnSpPr/>
          <p:nvPr/>
        </p:nvCxnSpPr>
        <p:spPr>
          <a:xfrm flipV="1">
            <a:off x="4531383" y="5451381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16"/>
          <p:cNvCxnSpPr/>
          <p:nvPr/>
        </p:nvCxnSpPr>
        <p:spPr>
          <a:xfrm flipV="1">
            <a:off x="4531383" y="5756181"/>
            <a:ext cx="1143000" cy="1245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Straight Connector 26"/>
          <p:cNvCxnSpPr/>
          <p:nvPr/>
        </p:nvCxnSpPr>
        <p:spPr>
          <a:xfrm>
            <a:off x="3845583" y="601404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/>
          <p:cNvCxnSpPr/>
          <p:nvPr/>
        </p:nvCxnSpPr>
        <p:spPr>
          <a:xfrm>
            <a:off x="3845583" y="6378231"/>
            <a:ext cx="914400" cy="0"/>
          </a:xfrm>
          <a:prstGeom prst="line">
            <a:avLst/>
          </a:prstGeom>
          <a:noFill/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TextBox 28"/>
          <p:cNvSpPr txBox="1"/>
          <p:nvPr/>
        </p:nvSpPr>
        <p:spPr>
          <a:xfrm>
            <a:off x="5694437" y="3200004"/>
            <a:ext cx="938460" cy="4678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«ex5»</a:t>
            </a:r>
          </a:p>
        </p:txBody>
      </p:sp>
      <p:cxnSp>
        <p:nvCxnSpPr>
          <p:cNvPr id="30" name="Straight Arrow Connector 16"/>
          <p:cNvCxnSpPr>
            <a:endCxn id="29" idx="1"/>
          </p:cNvCxnSpPr>
          <p:nvPr/>
        </p:nvCxnSpPr>
        <p:spPr>
          <a:xfrm flipV="1">
            <a:off x="4531383" y="3433913"/>
            <a:ext cx="1163054" cy="179562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TextBox 32"/>
          <p:cNvSpPr txBox="1"/>
          <p:nvPr/>
        </p:nvSpPr>
        <p:spPr>
          <a:xfrm>
            <a:off x="1996956" y="2905700"/>
            <a:ext cx="1390507" cy="4678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iArgC = 7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045983" y="3265118"/>
            <a:ext cx="373171" cy="4678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7439013" y="3261461"/>
            <a:ext cx="373171" cy="4678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x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817911" y="3261461"/>
            <a:ext cx="373171" cy="4678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191082" y="3261461"/>
            <a:ext cx="373171" cy="4678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175" cap="flat">
            <a:solidFill>
              <a:srgbClr val="00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algn="ctr"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\0</a:t>
            </a:r>
          </a:p>
        </p:txBody>
      </p:sp>
      <p:cxnSp>
        <p:nvCxnSpPr>
          <p:cNvPr id="38" name="Straight Arrow Connector 16"/>
          <p:cNvCxnSpPr/>
          <p:nvPr/>
        </p:nvCxnSpPr>
        <p:spPr>
          <a:xfrm>
            <a:off x="4527372" y="6166440"/>
            <a:ext cx="825374" cy="216060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Arrow Connector 16"/>
          <p:cNvCxnSpPr/>
          <p:nvPr/>
        </p:nvCxnSpPr>
        <p:spPr>
          <a:xfrm rot="10800000" flipV="1">
            <a:off x="3532670" y="6556458"/>
            <a:ext cx="998715" cy="228263"/>
          </a:xfrm>
          <a:prstGeom prst="curvedConnector3">
            <a:avLst>
              <a:gd name="adj1" fmla="val 50000"/>
            </a:avLst>
          </a:prstGeom>
          <a:noFill/>
          <a:ln w="31750" cap="flat">
            <a:solidFill>
              <a:srgbClr val="000000"/>
            </a:solidFill>
            <a:prstDash val="solid"/>
            <a:bevel/>
            <a:headEnd type="oval" w="lg" len="lg"/>
            <a:tailEnd type="triangle" w="med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8827351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Pointers are awesome!</a:t>
            </a:r>
          </a:p>
          <a:p>
            <a:r>
              <a:rPr lang="en-US" dirty="0"/>
              <a:t>Dynamic memory operations</a:t>
            </a:r>
          </a:p>
          <a:p>
            <a:pPr lvl="1"/>
            <a:r>
              <a:rPr lang="en-US" dirty="0" err="1"/>
              <a:t>malloc</a:t>
            </a:r>
            <a:endParaRPr lang="en-US" dirty="0"/>
          </a:p>
          <a:p>
            <a:pPr lvl="1"/>
            <a:r>
              <a:rPr lang="en-US" dirty="0" err="1"/>
              <a:t>calloc</a:t>
            </a:r>
            <a:endParaRPr lang="en-US" dirty="0"/>
          </a:p>
          <a:p>
            <a:pPr lvl="1"/>
            <a:r>
              <a:rPr lang="en-US" dirty="0"/>
              <a:t>free</a:t>
            </a:r>
          </a:p>
          <a:p>
            <a:r>
              <a:rPr lang="en-US" dirty="0"/>
              <a:t>Type casting</a:t>
            </a:r>
          </a:p>
          <a:p>
            <a:r>
              <a:rPr lang="en-US" dirty="0"/>
              <a:t>Pointers to pointers</a:t>
            </a:r>
          </a:p>
          <a:p>
            <a:r>
              <a:rPr lang="en-US" dirty="0"/>
              <a:t>Function arguments</a:t>
            </a:r>
          </a:p>
          <a:p>
            <a:r>
              <a:rPr lang="en-US" dirty="0"/>
              <a:t>Probable problems!</a:t>
            </a:r>
          </a:p>
        </p:txBody>
      </p:sp>
    </p:spTree>
    <p:extLst>
      <p:ext uri="{BB962C8B-B14F-4D97-AF65-F5344CB8AC3E}">
        <p14:creationId xmlns:p14="http://schemas.microsoft.com/office/powerpoint/2010/main" val="38581586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hint about exam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br>
              <a:rPr lang="nb-NO" dirty="0"/>
            </a:br>
            <a:r>
              <a:rPr lang="nb-NO" dirty="0" err="1"/>
              <a:t>There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only</a:t>
            </a:r>
            <a:r>
              <a:rPr lang="nb-NO" dirty="0"/>
              <a:t> be 1 </a:t>
            </a:r>
            <a:r>
              <a:rPr lang="nb-NO" dirty="0" err="1"/>
              <a:t>exam</a:t>
            </a:r>
            <a:r>
              <a:rPr lang="nb-NO" dirty="0"/>
              <a:t> in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course</a:t>
            </a:r>
            <a:r>
              <a:rPr lang="nb-NO" dirty="0"/>
              <a:t>, and it </a:t>
            </a:r>
            <a:r>
              <a:rPr lang="nb-NO" dirty="0" err="1"/>
              <a:t>will</a:t>
            </a:r>
            <a:r>
              <a:rPr lang="nb-NO" dirty="0"/>
              <a:t> be an </a:t>
            </a:r>
            <a:r>
              <a:rPr lang="nb-NO" dirty="0" err="1"/>
              <a:t>individual</a:t>
            </a:r>
            <a:r>
              <a:rPr lang="nb-NO" dirty="0"/>
              <a:t> 14 </a:t>
            </a:r>
            <a:r>
              <a:rPr lang="nb-NO" dirty="0" err="1"/>
              <a:t>days</a:t>
            </a:r>
            <a:r>
              <a:rPr lang="nb-NO" dirty="0"/>
              <a:t> </a:t>
            </a:r>
            <a:r>
              <a:rPr lang="nb-NO" dirty="0" err="1"/>
              <a:t>home</a:t>
            </a:r>
            <a:r>
              <a:rPr lang="nb-NO" dirty="0"/>
              <a:t> </a:t>
            </a:r>
            <a:r>
              <a:rPr lang="nb-NO" dirty="0" err="1"/>
              <a:t>exam</a:t>
            </a:r>
            <a:r>
              <a:rPr lang="nb-NO" dirty="0"/>
              <a:t>. </a:t>
            </a:r>
            <a:r>
              <a:rPr lang="nb-NO" dirty="0" err="1"/>
              <a:t>Needless</a:t>
            </a:r>
            <a:r>
              <a:rPr lang="nb-NO" dirty="0"/>
              <a:t> to </a:t>
            </a:r>
            <a:r>
              <a:rPr lang="nb-NO" dirty="0" err="1"/>
              <a:t>say</a:t>
            </a:r>
            <a:r>
              <a:rPr lang="nb-NO" dirty="0"/>
              <a:t> – it </a:t>
            </a:r>
            <a:r>
              <a:rPr lang="nb-NO" dirty="0" err="1"/>
              <a:t>will</a:t>
            </a:r>
            <a:r>
              <a:rPr lang="nb-NO" dirty="0"/>
              <a:t> be a </a:t>
            </a:r>
            <a:r>
              <a:rPr lang="nb-NO" dirty="0" err="1"/>
              <a:t>practical</a:t>
            </a:r>
            <a:r>
              <a:rPr lang="nb-NO" dirty="0"/>
              <a:t> </a:t>
            </a:r>
            <a:r>
              <a:rPr lang="nb-NO" dirty="0" err="1"/>
              <a:t>programming</a:t>
            </a:r>
            <a:r>
              <a:rPr lang="nb-NO" dirty="0"/>
              <a:t> </a:t>
            </a:r>
            <a:r>
              <a:rPr lang="nb-NO" dirty="0" err="1"/>
              <a:t>exam</a:t>
            </a:r>
            <a:r>
              <a:rPr lang="nb-NO" dirty="0"/>
              <a:t> :-)</a:t>
            </a:r>
          </a:p>
          <a:p>
            <a:endParaRPr lang="nb-NO" dirty="0"/>
          </a:p>
          <a:p>
            <a:r>
              <a:rPr lang="en-US" dirty="0"/>
              <a:t>Exam submission should be:</a:t>
            </a:r>
          </a:p>
          <a:p>
            <a:r>
              <a:rPr lang="en-US" dirty="0"/>
              <a:t>1x PDF with a short documentation of the different assignments in the exam</a:t>
            </a:r>
          </a:p>
          <a:p>
            <a:r>
              <a:rPr lang="en-US" dirty="0"/>
              <a:t>1x ZIP (or tar.gz) file that includes all source code</a:t>
            </a:r>
          </a:p>
          <a:p>
            <a:endParaRPr lang="en-US" dirty="0"/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All assignments should be buildable with a MAKEFILE (!)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A demand for your exam is that I only want to write “make”…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Compiler to be used must be </a:t>
            </a:r>
            <a:r>
              <a:rPr lang="en-US" dirty="0" err="1"/>
              <a:t>gcc</a:t>
            </a:r>
            <a:r>
              <a:rPr lang="en-US" dirty="0"/>
              <a:t>, no 3</a:t>
            </a:r>
            <a:r>
              <a:rPr lang="en-US" baseline="30000" dirty="0"/>
              <a:t>rd</a:t>
            </a:r>
            <a:r>
              <a:rPr lang="en-US" dirty="0"/>
              <a:t> party tools or libraries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Code must have comments, and follow “Best Practice” coding guidelines</a:t>
            </a:r>
          </a:p>
        </p:txBody>
      </p:sp>
    </p:spTree>
    <p:extLst>
      <p:ext uri="{BB962C8B-B14F-4D97-AF65-F5344CB8AC3E}">
        <p14:creationId xmlns:p14="http://schemas.microsoft.com/office/powerpoint/2010/main" val="6623671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this </a:t>
            </a:r>
            <a:r>
              <a:rPr lang="en-US" dirty="0" err="1"/>
              <a:t>makefile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052736"/>
            <a:ext cx="10736795" cy="5695934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b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Makefile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template</a:t>
            </a: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INCLDIR = ./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CC =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CFLAGS = -O2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CFLAGS += -I$(INCLDIR)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OBJDIR = obj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_DEPS =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source.h</a:t>
            </a: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DEPS = $(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patsubst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%,$(INCLDIR)/%,$(_DEPS))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_OBJS =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source.o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OBJS = $(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patsubst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%,$(OBJDIR)/%,$(_OBJS))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$(OBJDIR)/%.o: %.c $(DEPS)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	$(CC) -c -o $@ $&lt; $(CFLAGS)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: $(OBJS)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-o $@ $^ $(CFLAGS)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.PHONY: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clean</a:t>
            </a:r>
            <a:endParaRPr lang="nb-NO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clean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-f $(OBJDIR)/*.o *~ </a:t>
            </a:r>
            <a:r>
              <a:rPr lang="nb-NO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nb-NO" dirty="0">
                <a:latin typeface="Courier New" panose="02070309020205020404" pitchFamily="49" charset="0"/>
                <a:cs typeface="Courier New" panose="02070309020205020404" pitchFamily="49" charset="0"/>
              </a:rPr>
              <a:t> $(INCLDIR)/*~ </a:t>
            </a:r>
          </a:p>
          <a:p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9B91401-38E3-48E9-ACC0-3BCE4BE35EA5}"/>
              </a:ext>
            </a:extLst>
          </p:cNvPr>
          <p:cNvSpPr/>
          <p:nvPr/>
        </p:nvSpPr>
        <p:spPr>
          <a:xfrm>
            <a:off x="1520687" y="1550504"/>
            <a:ext cx="974035" cy="4561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811CE43-A360-4F33-9D60-68C6B09917C0}"/>
              </a:ext>
            </a:extLst>
          </p:cNvPr>
          <p:cNvSpPr/>
          <p:nvPr/>
        </p:nvSpPr>
        <p:spPr>
          <a:xfrm>
            <a:off x="1335156" y="2557670"/>
            <a:ext cx="553279" cy="4561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5EE167-C661-46EF-B3CA-7DFBB35FEE3A}"/>
              </a:ext>
            </a:extLst>
          </p:cNvPr>
          <p:cNvCxnSpPr/>
          <p:nvPr/>
        </p:nvCxnSpPr>
        <p:spPr>
          <a:xfrm flipH="1">
            <a:off x="2693504" y="755374"/>
            <a:ext cx="3289853" cy="924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00D212-C187-449B-A68E-E6EB0152E31A}"/>
              </a:ext>
            </a:extLst>
          </p:cNvPr>
          <p:cNvCxnSpPr/>
          <p:nvPr/>
        </p:nvCxnSpPr>
        <p:spPr>
          <a:xfrm flipH="1">
            <a:off x="2584174" y="755374"/>
            <a:ext cx="3399183" cy="2030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4DD5D85-531D-4128-9F57-0C8252E180D3}"/>
              </a:ext>
            </a:extLst>
          </p:cNvPr>
          <p:cNvCxnSpPr/>
          <p:nvPr/>
        </p:nvCxnSpPr>
        <p:spPr>
          <a:xfrm flipH="1">
            <a:off x="2494722" y="3013834"/>
            <a:ext cx="4750904" cy="156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E3C5C5-C50B-4917-B652-825A80D83239}"/>
              </a:ext>
            </a:extLst>
          </p:cNvPr>
          <p:cNvCxnSpPr/>
          <p:nvPr/>
        </p:nvCxnSpPr>
        <p:spPr>
          <a:xfrm flipH="1">
            <a:off x="2494722" y="3538330"/>
            <a:ext cx="4750904" cy="238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BFEDFE6B-4D53-4C37-9EB5-DBA302221660}"/>
              </a:ext>
            </a:extLst>
          </p:cNvPr>
          <p:cNvSpPr/>
          <p:nvPr/>
        </p:nvSpPr>
        <p:spPr>
          <a:xfrm>
            <a:off x="406400" y="4939748"/>
            <a:ext cx="776357" cy="4870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EB59867-87EF-4866-942A-FF69D41301C0}"/>
              </a:ext>
            </a:extLst>
          </p:cNvPr>
          <p:cNvCxnSpPr/>
          <p:nvPr/>
        </p:nvCxnSpPr>
        <p:spPr>
          <a:xfrm flipH="1" flipV="1">
            <a:off x="3508513" y="5148470"/>
            <a:ext cx="3737113" cy="129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5375BCD-F7F7-4FAD-AED6-42CAD2E7FE68}"/>
              </a:ext>
            </a:extLst>
          </p:cNvPr>
          <p:cNvSpPr txBox="1"/>
          <p:nvPr/>
        </p:nvSpPr>
        <p:spPr>
          <a:xfrm>
            <a:off x="6056815" y="566530"/>
            <a:ext cx="3837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Create these two sub folders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75143D-7A96-4CAC-ADFB-99AF44CD6351}"/>
              </a:ext>
            </a:extLst>
          </p:cNvPr>
          <p:cNvSpPr txBox="1"/>
          <p:nvPr/>
        </p:nvSpPr>
        <p:spPr>
          <a:xfrm>
            <a:off x="7415410" y="2829168"/>
            <a:ext cx="3253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List all header files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75C3C8-4E2E-415E-AA6B-825F56FBBD99}"/>
              </a:ext>
            </a:extLst>
          </p:cNvPr>
          <p:cNvSpPr txBox="1"/>
          <p:nvPr/>
        </p:nvSpPr>
        <p:spPr>
          <a:xfrm>
            <a:off x="7415410" y="3353664"/>
            <a:ext cx="3847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List all source files here, but</a:t>
            </a:r>
          </a:p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given their </a:t>
            </a:r>
            <a:r>
              <a:rPr lang="en-US" u="sng" dirty="0">
                <a:solidFill>
                  <a:srgbClr val="FF0000"/>
                </a:solidFill>
                <a:latin typeface="Arial Black" panose="020B0A04020102020204" pitchFamily="34" charset="0"/>
              </a:rPr>
              <a:t>.o</a:t>
            </a:r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 file convention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B75501-1F2C-4341-8F1A-787CD1A55F3C}"/>
              </a:ext>
            </a:extLst>
          </p:cNvPr>
          <p:cNvSpPr txBox="1"/>
          <p:nvPr/>
        </p:nvSpPr>
        <p:spPr>
          <a:xfrm>
            <a:off x="7336365" y="5116374"/>
            <a:ext cx="3843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 Black" panose="020B0A04020102020204" pitchFamily="34" charset="0"/>
              </a:rPr>
              <a:t>Change output filename here</a:t>
            </a:r>
          </a:p>
        </p:txBody>
      </p:sp>
    </p:spTree>
    <p:extLst>
      <p:ext uri="{BB962C8B-B14F-4D97-AF65-F5344CB8AC3E}">
        <p14:creationId xmlns:p14="http://schemas.microsoft.com/office/powerpoint/2010/main" val="31409137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Lab exercises this week is pointers – and understanding that everything in C is a pointer (even local variables are “pointers to the stack”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sv-SE" dirty="0"/>
              <a:t>http://www.eastwillsecurity.com/PG3401/leksjon4.zip (or Canvas)</a:t>
            </a:r>
            <a:endParaRPr lang="en-US" dirty="0"/>
          </a:p>
          <a:p>
            <a:br>
              <a:rPr lang="nb-NO" dirty="0"/>
            </a:br>
            <a:r>
              <a:rPr lang="nb-NO" dirty="0" err="1"/>
              <a:t>Notice</a:t>
            </a:r>
            <a:r>
              <a:rPr lang="nb-NO" dirty="0"/>
              <a:t> </a:t>
            </a:r>
            <a:r>
              <a:rPr lang="nb-NO" dirty="0" err="1"/>
              <a:t>exercise</a:t>
            </a:r>
            <a:r>
              <a:rPr lang="nb-NO" dirty="0"/>
              <a:t> #6 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92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Different access speeds (RAM, cache)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Usually Max size is not a constraint except :</a:t>
            </a:r>
          </a:p>
          <a:p>
            <a:pPr lvl="1"/>
            <a:r>
              <a:rPr lang="en-US" dirty="0"/>
              <a:t>Memory intensive programs</a:t>
            </a:r>
          </a:p>
          <a:p>
            <a:pPr lvl="1"/>
            <a:r>
              <a:rPr lang="en-US" dirty="0"/>
              <a:t>Embedded systems (no OS)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944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of Virtual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For 32-bit, 2</a:t>
            </a:r>
            <a:r>
              <a:rPr lang="en-US" baseline="30000" dirty="0"/>
              <a:t>32</a:t>
            </a:r>
            <a:r>
              <a:rPr lang="en-US" dirty="0"/>
              <a:t>, a bit less than 4 GB</a:t>
            </a:r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For 64-bit, 2</a:t>
            </a:r>
            <a:r>
              <a:rPr lang="en-US" baseline="30000" dirty="0"/>
              <a:t>64</a:t>
            </a:r>
            <a:r>
              <a:rPr lang="en-US" dirty="0"/>
              <a:t>, about a lot</a:t>
            </a:r>
            <a:br>
              <a:rPr lang="en-US" dirty="0"/>
            </a:br>
            <a:endParaRPr lang="en-US" dirty="0"/>
          </a:p>
          <a:p>
            <a:pPr marL="359569" indent="-342900">
              <a:buFont typeface="Arial" panose="020B0604020202020204" pitchFamily="34" charset="0"/>
              <a:buChar char="•"/>
            </a:pPr>
            <a:r>
              <a:rPr lang="en-US" dirty="0"/>
              <a:t>Hexadecimal representation:</a:t>
            </a:r>
          </a:p>
          <a:p>
            <a:pPr lvl="1"/>
            <a:r>
              <a:rPr lang="en-US" dirty="0"/>
              <a:t>4 bits – one digit</a:t>
            </a:r>
          </a:p>
          <a:p>
            <a:pPr lvl="1"/>
            <a:r>
              <a:rPr lang="en-US" dirty="0"/>
              <a:t>2 digits per byte – 0x00, 0xA0, 0x9F, 0x7E, 0xFF</a:t>
            </a:r>
          </a:p>
          <a:p>
            <a:pPr lvl="1"/>
            <a:r>
              <a:rPr lang="en-US" dirty="0"/>
              <a:t>32 –bit - 4 bytes – 8 digits – 0xFFA2983E</a:t>
            </a:r>
          </a:p>
          <a:p>
            <a:pPr lvl="1"/>
            <a:r>
              <a:rPr lang="en-US" dirty="0"/>
              <a:t>64 – bit - 8 bytes – 16 digits – 0xFF5EB2877E24A690</a:t>
            </a:r>
          </a:p>
        </p:txBody>
      </p:sp>
    </p:spTree>
    <p:extLst>
      <p:ext uri="{BB962C8B-B14F-4D97-AF65-F5344CB8AC3E}">
        <p14:creationId xmlns:p14="http://schemas.microsoft.com/office/powerpoint/2010/main" val="2708121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28601"/>
            <a:ext cx="6767536" cy="548771"/>
          </a:xfrm>
        </p:spPr>
        <p:txBody>
          <a:bodyPr>
            <a:normAutofit fontScale="90000"/>
          </a:bodyPr>
          <a:lstStyle/>
          <a:p>
            <a:r>
              <a:rPr lang="nb-NO" dirty="0"/>
              <a:t>Paging – virtual to physical memory #1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947503" y="1731565"/>
            <a:ext cx="743740" cy="467818"/>
          </a:xfrm>
          <a:prstGeom prst="rect">
            <a:avLst/>
          </a:prstGeom>
          <a:noFill/>
          <a:ln w="3175" cap="flat">
            <a:solidFill>
              <a:schemeClr val="accent6">
                <a:lumMod val="75000"/>
              </a:schemeClr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8767" tIns="48767" rIns="48767" bIns="48767" numCol="1" spcCol="38100" rtlCol="0" anchor="ctr">
            <a:spAutoFit/>
          </a:bodyPr>
          <a:lstStyle/>
          <a:p>
            <a:pPr defTabSz="457200" latinLnBrk="1" hangingPunct="0"/>
            <a:endParaRPr lang="nb-NO" sz="2400">
              <a:solidFill>
                <a:srgbClr val="000000"/>
              </a:solidFill>
              <a:sym typeface="Helvetica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1905001" y="1777319"/>
            <a:ext cx="2293867" cy="3379719"/>
            <a:chOff x="152400" y="1725681"/>
            <a:chExt cx="2293867" cy="3379719"/>
          </a:xfrm>
        </p:grpSpPr>
        <p:sp>
          <p:nvSpPr>
            <p:cNvPr id="14" name="TextBox 13"/>
            <p:cNvSpPr txBox="1"/>
            <p:nvPr/>
          </p:nvSpPr>
          <p:spPr>
            <a:xfrm>
              <a:off x="152400" y="4729915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FFFFFFFC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2400" y="257499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00001FFC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2400" y="4461416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FFFFF000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1600" y="3156991"/>
              <a:ext cx="1066800" cy="46781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1371600" y="2287412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371600" y="4461416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2" name="TextBox 11"/>
            <p:cNvSpPr txBox="1"/>
            <p:nvPr/>
          </p:nvSpPr>
          <p:spPr>
            <a:xfrm>
              <a:off x="197427" y="1725681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00000000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7427" y="2003042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00000FFC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97427" y="2286908"/>
              <a:ext cx="1600199" cy="3754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t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00001000</a:t>
              </a: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371600" y="2797423"/>
              <a:ext cx="1066800" cy="0"/>
            </a:xfrm>
            <a:prstGeom prst="lin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6" name="Rectangle 25"/>
            <p:cNvSpPr/>
            <p:nvPr/>
          </p:nvSpPr>
          <p:spPr>
            <a:xfrm>
              <a:off x="1371600" y="2310358"/>
              <a:ext cx="1066800" cy="467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373800" y="2834871"/>
              <a:ext cx="1066800" cy="46781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52400" y="3038299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00002FFC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52400" y="2817574"/>
              <a:ext cx="12875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200" latinLnBrk="1" hangingPunct="0"/>
              <a:r>
                <a:rPr lang="nb-NO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Helvetica"/>
                </a:rPr>
                <a:t>00002000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9467" y="1796052"/>
              <a:ext cx="1066800" cy="467818"/>
            </a:xfrm>
            <a:prstGeom prst="rect">
              <a:avLst/>
            </a:prstGeom>
            <a:solidFill>
              <a:schemeClr val="accent5"/>
            </a:solidFill>
            <a:ln w="3175" cap="flat">
              <a:solidFill>
                <a:srgbClr val="000000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8767" tIns="48767" rIns="48767" bIns="48767" numCol="1" spcCol="38100" rtlCol="0" anchor="ctr">
              <a:spAutoFit/>
            </a:bodyPr>
            <a:lstStyle/>
            <a:p>
              <a:pPr defTabSz="457200" latinLnBrk="1" hangingPunct="0"/>
              <a:endParaRPr lang="nb-NO" sz="2400">
                <a:solidFill>
                  <a:srgbClr val="000000"/>
                </a:solidFill>
                <a:sym typeface="Helvetica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3124201" y="815370"/>
            <a:ext cx="1210971" cy="837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8767" tIns="48767" rIns="48767" bIns="48767" numCol="1" spcCol="38100" rtlCol="0" anchor="t">
            <a:spAutoFit/>
          </a:bodyPr>
          <a:lstStyle/>
          <a:p>
            <a:pPr defTabSz="457200" latinLnBrk="1" hangingPunct="0"/>
            <a:r>
              <a:rPr lang="nb-NO" sz="2400" dirty="0">
                <a:solidFill>
                  <a:srgbClr val="000000"/>
                </a:solidFill>
                <a:sym typeface="Helvetica"/>
              </a:rPr>
              <a:t>Virtual </a:t>
            </a:r>
            <a:br>
              <a:rPr lang="nb-NO" sz="2400" dirty="0">
                <a:solidFill>
                  <a:srgbClr val="000000"/>
                </a:solidFill>
                <a:sym typeface="Helvetica"/>
              </a:rPr>
            </a:br>
            <a:r>
              <a:rPr lang="nb-NO" sz="2400" dirty="0">
                <a:solidFill>
                  <a:srgbClr val="000000"/>
                </a:solidFill>
                <a:sym typeface="Helvetica"/>
              </a:rPr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3685707072"/>
      </p:ext>
    </p:extLst>
  </p:cSld>
  <p:clrMapOvr>
    <a:masterClrMapping/>
  </p:clrMapOvr>
</p:sld>
</file>

<file path=ppt/theme/theme1.xml><?xml version="1.0" encoding="utf-8"?>
<a:theme xmlns:a="http://schemas.openxmlformats.org/drawingml/2006/main" name="Høyskolen Kristiania Rød">
  <a:themeElements>
    <a:clrScheme name="Kristiania 2016">
      <a:dk1>
        <a:srgbClr val="000000"/>
      </a:dk1>
      <a:lt1>
        <a:srgbClr val="FFFFFF"/>
      </a:lt1>
      <a:dk2>
        <a:srgbClr val="487B78"/>
      </a:dk2>
      <a:lt2>
        <a:srgbClr val="DEF1EF"/>
      </a:lt2>
      <a:accent1>
        <a:srgbClr val="CC2F3A"/>
      </a:accent1>
      <a:accent2>
        <a:srgbClr val="902F5B"/>
      </a:accent2>
      <a:accent3>
        <a:srgbClr val="4F3178"/>
      </a:accent3>
      <a:accent4>
        <a:srgbClr val="65799A"/>
      </a:accent4>
      <a:accent5>
        <a:srgbClr val="65A4A1"/>
      </a:accent5>
      <a:accent6>
        <a:srgbClr val="A0DAD4"/>
      </a:accent6>
      <a:hlink>
        <a:srgbClr val="38455D"/>
      </a:hlink>
      <a:folHlink>
        <a:srgbClr val="65799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mal_3" id="{4DBD136A-84AC-A640-A072-954D947B8ECA}" vid="{EAC1B7C0-2294-6C4A-BF3B-2268DAA770AB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PP_mal_3</Template>
  <TotalTime>20540</TotalTime>
  <Words>2791</Words>
  <Application>Microsoft Office PowerPoint</Application>
  <PresentationFormat>Widescreen</PresentationFormat>
  <Paragraphs>579</Paragraphs>
  <Slides>64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Arial Black</vt:lpstr>
      <vt:lpstr>Calibri</vt:lpstr>
      <vt:lpstr>Courier New</vt:lpstr>
      <vt:lpstr>Høyskolen Kristiania Rød</vt:lpstr>
      <vt:lpstr>PowerPoint Presentation</vt:lpstr>
      <vt:lpstr>PowerPoint Presentation</vt:lpstr>
      <vt:lpstr>PG3401 Programmering i C  for Linux   Bengt Østby  </vt:lpstr>
      <vt:lpstr>Recap</vt:lpstr>
      <vt:lpstr>Memory</vt:lpstr>
      <vt:lpstr>Size of Physical Memory</vt:lpstr>
      <vt:lpstr>Physical Memory</vt:lpstr>
      <vt:lpstr>Size of Virtual Memory</vt:lpstr>
      <vt:lpstr>Paging – virtual to physical memory #1</vt:lpstr>
      <vt:lpstr>Paging – virtual to physical memory #2</vt:lpstr>
      <vt:lpstr>Paging – virtual to physical memory #3</vt:lpstr>
      <vt:lpstr>Paging – virtual to physical memory #4</vt:lpstr>
      <vt:lpstr>Paging – virtual to physical memory #5</vt:lpstr>
      <vt:lpstr>Paging – virtual to physical memory #6</vt:lpstr>
      <vt:lpstr>See also…</vt:lpstr>
      <vt:lpstr>(Virtual) memory types available to C programs</vt:lpstr>
      <vt:lpstr>Static memory</vt:lpstr>
      <vt:lpstr>Stack</vt:lpstr>
      <vt:lpstr>Global / static / local == stack</vt:lpstr>
      <vt:lpstr>Heap – dynamic memory</vt:lpstr>
      <vt:lpstr>sizeof()</vt:lpstr>
      <vt:lpstr>A  pointer</vt:lpstr>
      <vt:lpstr>Pointers – what for?</vt:lpstr>
      <vt:lpstr>Pointer declaration</vt:lpstr>
      <vt:lpstr>Pointer Declaration</vt:lpstr>
      <vt:lpstr>Pointer Assignment</vt:lpstr>
      <vt:lpstr>Accessing memory by *pointer…</vt:lpstr>
      <vt:lpstr>Address of a variable</vt:lpstr>
      <vt:lpstr>Address of a variable</vt:lpstr>
      <vt:lpstr>Use of pointers</vt:lpstr>
      <vt:lpstr>Demonstration</vt:lpstr>
      <vt:lpstr>Types of Pointers</vt:lpstr>
      <vt:lpstr>Null Pointer</vt:lpstr>
      <vt:lpstr>void *</vt:lpstr>
      <vt:lpstr>Pointer Assignment</vt:lpstr>
      <vt:lpstr>Heap memory: Memory allocation</vt:lpstr>
      <vt:lpstr>malloc()</vt:lpstr>
      <vt:lpstr>calloc()</vt:lpstr>
      <vt:lpstr>free()</vt:lpstr>
      <vt:lpstr>Pointer Arithmetic</vt:lpstr>
      <vt:lpstr>p + int</vt:lpstr>
      <vt:lpstr>p - int</vt:lpstr>
      <vt:lpstr>Comparison Operator</vt:lpstr>
      <vt:lpstr>p - q</vt:lpstr>
      <vt:lpstr>Casting</vt:lpstr>
      <vt:lpstr>Casting</vt:lpstr>
      <vt:lpstr>Memory operations</vt:lpstr>
      <vt:lpstr>Pointers to pointers</vt:lpstr>
      <vt:lpstr>Pointers with functions</vt:lpstr>
      <vt:lpstr>Probable problems</vt:lpstr>
      <vt:lpstr>Dangling Reference</vt:lpstr>
      <vt:lpstr>Fragmentation</vt:lpstr>
      <vt:lpstr>Fragmentation</vt:lpstr>
      <vt:lpstr>Fragmentation</vt:lpstr>
      <vt:lpstr>Fragmentation</vt:lpstr>
      <vt:lpstr>Fragmentation</vt:lpstr>
      <vt:lpstr>Fragmentation</vt:lpstr>
      <vt:lpstr>Memory Leaks</vt:lpstr>
      <vt:lpstr>Buffer overflow</vt:lpstr>
      <vt:lpstr>argc, argv[] !!</vt:lpstr>
      <vt:lpstr>Summary</vt:lpstr>
      <vt:lpstr>A hint about exam format</vt:lpstr>
      <vt:lpstr>Use this makefile</vt:lpstr>
      <vt:lpstr>Practical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Brita Andrea Jerijærvi</dc:creator>
  <cp:lastModifiedBy>Bengt R. Østby</cp:lastModifiedBy>
  <cp:revision>69</cp:revision>
  <dcterms:created xsi:type="dcterms:W3CDTF">2018-01-16T11:40:08Z</dcterms:created>
  <dcterms:modified xsi:type="dcterms:W3CDTF">2021-09-16T11:08:57Z</dcterms:modified>
</cp:coreProperties>
</file>

<file path=docProps/thumbnail.jpeg>
</file>